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9" r:id="rId3"/>
    <p:sldId id="260" r:id="rId4"/>
    <p:sldId id="263" r:id="rId5"/>
    <p:sldId id="300" r:id="rId6"/>
    <p:sldId id="261" r:id="rId7"/>
    <p:sldId id="301" r:id="rId8"/>
    <p:sldId id="262" r:id="rId9"/>
    <p:sldId id="302" r:id="rId10"/>
    <p:sldId id="290" r:id="rId11"/>
    <p:sldId id="264" r:id="rId12"/>
    <p:sldId id="291" r:id="rId13"/>
    <p:sldId id="265" r:id="rId14"/>
    <p:sldId id="303" r:id="rId15"/>
    <p:sldId id="266" r:id="rId16"/>
    <p:sldId id="284" r:id="rId17"/>
    <p:sldId id="280" r:id="rId18"/>
    <p:sldId id="282" r:id="rId19"/>
    <p:sldId id="267" r:id="rId20"/>
    <p:sldId id="268" r:id="rId21"/>
    <p:sldId id="283" r:id="rId22"/>
    <p:sldId id="285" r:id="rId23"/>
    <p:sldId id="304" r:id="rId24"/>
    <p:sldId id="270" r:id="rId25"/>
    <p:sldId id="271" r:id="rId26"/>
    <p:sldId id="294" r:id="rId27"/>
    <p:sldId id="286" r:id="rId28"/>
    <p:sldId id="287" r:id="rId29"/>
    <p:sldId id="278" r:id="rId30"/>
    <p:sldId id="288" r:id="rId31"/>
    <p:sldId id="296" r:id="rId32"/>
    <p:sldId id="305" r:id="rId33"/>
    <p:sldId id="272" r:id="rId34"/>
    <p:sldId id="273" r:id="rId35"/>
    <p:sldId id="274" r:id="rId36"/>
    <p:sldId id="275" r:id="rId37"/>
    <p:sldId id="276" r:id="rId38"/>
    <p:sldId id="277" r:id="rId39"/>
    <p:sldId id="279" r:id="rId40"/>
    <p:sldId id="306" r:id="rId41"/>
    <p:sldId id="298" r:id="rId42"/>
    <p:sldId id="258" r:id="rId43"/>
    <p:sldId id="259" r:id="rId44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E2264E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CED301CB-F97B-4D05-BC87-A2431667B4D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FB39A93-4E34-4D5F-A0F5-A636CE98CC8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935DA0F-2079-4F06-B6F4-F61A45E9726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067D611-6D46-4D40-977C-0E3A9D06965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4B3AB8-576E-43A9-99D0-63A400111869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58696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91BFC64D-6305-42BF-8D8D-ED5D52F521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D54DC4E-C9EA-4429-95C6-E8982FE0DCD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xmlns="" id="{BC499922-BAB9-426A-BE35-6E3D2E555E2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2FA341-3FBC-47C9-86DC-16F7E8823CB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0EB0E27-22F1-47FF-85D3-5060BE3636E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9CB8EE7-22ED-4E22-B3FA-AD758110D0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EE61882-EB4D-4728-9C5A-9923E197F0D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6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109536F3-63BD-4CEA-B494-32D96FC2251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F7CB54-56A6-4B2B-BEA5-1D680812FBDA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33800BA6-EAE3-41DE-AC9C-A8B6491DF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CFB1CC79-B55F-4658-A50C-265C269BD6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20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DAA03A95-C28F-4114-A7F5-F838AF2053F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7EA8DC-0075-40DA-A29C-11D3A7BCF6A3}" type="slidenum">
              <a:t>15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65BE4058-73F7-47A1-9E1E-818F1C0BD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71EF8207-D271-4596-813C-F44D6F1E29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989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29329229-0A60-4D41-B3E9-B948B6FA57C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ECD6A9-0ABC-4DAE-9BB7-1E76B562AE10}" type="slidenum">
              <a:t>19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480D0841-4F9D-42B5-8EB3-0762F091E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6FD9BD90-403B-4465-9905-BEFF7B6802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82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0CD7B095-EA36-47DD-A6FA-AB12FD115BD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8B93A6-EAC2-499A-94E1-80AFF0BBA02B}" type="slidenum">
              <a:t>20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FE240D70-56EA-4C31-A57F-64BEA8BFC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477D3D5F-3B0C-43FB-88E3-DCFD9B2092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126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68F2CFEB-43E4-4616-9316-39B5BFE2882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67FE95-6A81-4E37-96D5-043704304336}" type="slidenum">
              <a:t>24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3E8D9E85-3BB3-4EB5-A94B-A2767C3B8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2AC3B445-9613-4069-B1C8-73CFAF175B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77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682F040A-5C68-4C5A-9F0A-ED8680A635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E9EF43-2FBA-4A2B-9EFE-C45155D811F8}" type="slidenum">
              <a:t>25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C8F7B40C-0C57-426F-9B88-7A7A09474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A4AEFED6-7208-4C43-80EC-1D371DEB4F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480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682F040A-5C68-4C5A-9F0A-ED8680A635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E9EF43-2FBA-4A2B-9EFE-C45155D811F8}" type="slidenum">
              <a:t>26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C8F7B40C-0C57-426F-9B88-7A7A09474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A4AEFED6-7208-4C43-80EC-1D371DEB4F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820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59502DF9-66E3-49F9-A825-3218A249B86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209B92-8E0D-484E-A1D8-DDF619E8488E}" type="slidenum">
              <a:t>29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114B2193-2AE8-4CFC-BC9D-19F94AC45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F69610FB-1A83-4934-B632-10908C7A07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25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50B94FD6-5CDC-4D4E-8D3E-EAC97922F5B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6C7D9D-0D06-448F-B460-645AF3BBF02E}" type="slidenum">
              <a:t>33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7BCF0D5A-D050-4D7A-9C0C-15172FC40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85236E44-BFBB-4F90-A51B-03C650EA61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739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C1BD55EA-DE6B-4EF5-A6E5-20FE6A53C3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39B5D5-B4CB-40E9-A446-5A6BF822EA04}" type="slidenum">
              <a:t>34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B2BAB32A-7C86-4FFF-92B1-CD4CBB941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2E755AEE-0364-4177-B28C-CE78FC3607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03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B63A4781-89C1-4055-A43C-7BE4EEDE673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A07252-5200-41E0-8E08-51BD90D01AA1}" type="slidenum">
              <a:t>35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B201A7D7-9313-4B56-A83B-A60C05534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2523E1FB-807C-426E-8AE9-72D929CF6A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4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F9341EAC-6E0D-4EDA-B7E7-AA529B8E287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D6FA39-4E7A-4FB2-AF86-32E5E0D6588A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FA8C95C8-0D75-479F-B4A6-65D3BB706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03846AAE-CA2B-4174-AD32-662673E53F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629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4D4F220E-FEA3-48AE-A3D4-7C0EA5BA29F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C6DE78-63D2-4849-BB76-567518BE80AE}" type="slidenum">
              <a:t>36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F45E33A6-7235-496B-A79A-B2FB5F388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E6F86D1D-8BF4-43B7-92FC-B7D9BDAD9F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492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44972380-C003-4CC2-BB8C-EE63E55C8F4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7C7E22-5C0F-446E-8FB2-9778A4E27E78}" type="slidenum">
              <a:t>37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D3CC1A27-023F-4BEC-8BFA-4BCD93E77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FE87A245-6C69-4171-A7A2-4FAAB41F5C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485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3C2DD96D-4C34-46CB-83DA-BA10D478CC1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D8DB31-F3DA-4CC3-A16A-A65DD9AF4975}" type="slidenum">
              <a:t>38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E303A236-506B-4898-A342-9A2BBA9A4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19CEA326-4AA2-4F8B-A1FC-3F88372E5F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709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0FC3FF5D-E53D-4750-84E4-0FBD7174312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9D7C80-4D59-46AF-BFC0-64F0DB7C7E5E}" type="slidenum">
              <a:t>39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37DD0D1E-FFE5-4657-B195-90DC025D8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13942DE6-84F8-402E-8463-4BF8CDBC54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045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B63A4781-89C1-4055-A43C-7BE4EEDE673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A07252-5200-41E0-8E08-51BD90D01AA1}" type="slidenum">
              <a:t>41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B201A7D7-9313-4B56-A83B-A60C05534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2523E1FB-807C-426E-8AE9-72D929CF6A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630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1DD3ADFB-FB85-4859-9A18-2E4396A2AA3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A1B766-65D5-4FC8-AE43-F3E46EC760C5}" type="slidenum">
              <a:t>42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7D90BCA2-372C-4FD4-9709-F48DF3AD8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8BBDA6E6-3E22-4647-A660-7B25728AA3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140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180683C4-39CC-4F9A-BB30-F62AC342F45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E5F0DB-5AF7-47FF-A00E-86640493121E}" type="slidenum">
              <a:t>43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AAC03F09-7B99-4225-BF0D-305FD5676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E1A3F23F-F0E9-4ADF-B37B-FBC35CE593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40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4FFD5F78-2D87-429A-953E-CD8B3F326B4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BE768B-42C7-4947-92EF-DC510F5200FE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43E2DA9D-BE26-4D97-A17A-DF65C36DE4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558E4992-F8BB-4A1E-A3FE-DE7FC48F3B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14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6139977E-1054-43A3-B8CA-09FA2C4BD05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B5E6B5-94E8-4827-8199-25166D4F9C24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76551F00-8029-47F7-A3BB-4E0942AB7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68FA72BF-B68A-4FBB-A9CD-C125362CD6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3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6139977E-1054-43A3-B8CA-09FA2C4BD05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B5E6B5-94E8-4827-8199-25166D4F9C24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76551F00-8029-47F7-A3BB-4E0942AB7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68FA72BF-B68A-4FBB-A9CD-C125362CD6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8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27137F9A-2112-44BB-9F2E-5D751665359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71648D-9AC7-4D84-964C-C0BA403C8A2B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C5B3DC59-5262-48A8-9D91-190C94611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42093805-825D-441D-9945-141DB50EB8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34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27137F9A-2112-44BB-9F2E-5D751665359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71648D-9AC7-4D84-964C-C0BA403C8A2B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C5B3DC59-5262-48A8-9D91-190C94611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42093805-825D-441D-9945-141DB50EB8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79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4EE6AE05-02FF-4171-9B3E-1C9643C3DCD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8C99A7-C5C8-4389-9827-7FD509A78799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9E3974E3-7010-48E5-B743-9D4FA4F41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65456290-ECCC-4ED8-BC56-D505CFFD61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5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xmlns="" id="{DBB1E96D-89B1-4AE2-AD76-3BB04726DE0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5AB404-C67E-4E2E-BBF1-FC4AA5E7617B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xmlns="" id="{8D1ABC58-2F6B-4F5D-BC4A-F6F4689FB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xmlns="" id="{1600B11F-6367-42ED-891C-1C092CF0B9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16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C19C4A-D9ED-4E83-B70B-3DE8D76ACF5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063A08D-5952-43A8-9CA3-6427D4775B2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DE0F54F-D18C-4F90-9D54-58ABD644AB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EAC1425-629C-44F9-83C9-66CCC90CFF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BC210DB-CD49-4F95-B9A4-97CCD32169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0F40E-DA21-49D3-8A30-6632BB8898D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42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D312D85-4466-4EDF-896A-FC51EBDEDA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32ABDF3-6E16-4582-9692-843B354B031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7359C55-881F-406D-B2C6-3793E6E273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0FDDFF6-62F0-4633-9CB3-9E396C9AE6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A8493C2-9A6B-4B32-923C-AC50334539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C4920B-CD84-4313-AA57-D18E5D7832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61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FA48BDD-34D8-4219-AAD9-0FB95144740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576264"/>
            <a:ext cx="2266953" cy="560863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81244AC-485D-4B4E-9462-5E51F6046B9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576264"/>
            <a:ext cx="6653210" cy="56086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29443ED-3D44-4EB1-9EDC-62F2E1C718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D551CE9-4ED3-4625-97E1-CC0E51C523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46D2AAC-275F-4DA1-8196-3FC1E6D13F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09CB8-F270-4FEC-8B94-FA7388D1A6B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7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5166B5-6FCE-4C33-8F46-4F58B69700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969461F-DA9B-4E05-A076-D85183DF12C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CC1A157-DCD4-4E2E-B7D7-0144CB3FC3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DEBD81-0E6F-4D6D-8E60-A1CD223793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C7A79E5-714A-4954-B9BE-2E781404EC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DB457-8EF8-43FB-98D3-11573B74F6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48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C3B9BC-8C00-4CD0-BB82-4EC7DC8C03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872D45-657B-4585-8A47-3A79D157A0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33B109F-79D8-4882-9549-24881E68B2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0F5824E-53EA-4118-B512-DD01692E7C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7235E9-09E0-48CA-BB33-9E7ED812CB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F1DD5E-C431-4F51-99B0-8645FEE085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80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F546232-EDCB-45D3-96EB-4F523AD1C0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CEECBFE-4A90-4F98-A5E5-E6E8BA8F0B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800225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136E925-3451-4D98-A736-D231CAEACF2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800225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E76D2FD-9715-4AA7-8DFA-2B0759C7E7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9B112AB-86BE-48CE-9844-E8583644A7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671B8E2-F1AF-49C5-AEEF-210A040A27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8495A0-B14A-4BD3-A2C4-BC5622B13AF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31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C4B643-F9A4-45D1-897E-132219EE8E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44B7DD2-450D-4FA3-8434-018FCB0C10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B9C8D6D-F4CA-4862-80E7-F04657C4E16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6154A7A-E600-400B-8649-D63DCF8A97C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E800357D-6039-4B00-8499-CEE2B64696C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001CCDB6-F94F-45B5-9208-A1ACF9DEC9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4383B24-9B60-4562-9385-23F21F1E24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2EC3D00-6735-4415-AD4C-7638594A73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0BEB97-6AB7-42E1-BAB9-9D031B86578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87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AE223B-97C1-419D-A408-DF0B59E8FA8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009FC40-9586-4FED-8930-47FB75E8C0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DCD7CA5-9591-43DA-B73D-349631A110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11F3296-F6CF-47BB-9E10-F14A6B3134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8CA0FB-06C4-4FE2-8645-799518E3E0B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1766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51CAC15-28E6-4E94-BC21-355AD58C78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F491562-46FE-422A-9F3A-A73773C649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37FEA35-864B-4C37-8BB8-294D9EF699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CD4556-B3A6-4A58-BD81-EE383FFC8DD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3398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3417DC-2924-481F-8622-61EAF7B6B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2C19ABE-A3D5-4054-B5DF-22F81E65BE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FEF84D2-D236-4301-9E70-770219C2183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C824F6A-1E61-4806-B3F3-A1B80C2DCD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98F2610-B923-40B6-803D-49B5B3126B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942E9A4-C2E1-4E79-B677-8161AE67EF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8197D3-6829-4904-878D-CB58F7FC085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2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1FBA26-640A-4722-86F7-288C2D3375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C80412D-BBA9-4DD3-A17D-EE46C79459D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ADFF230-9836-42F7-A8B4-5392FD0B6F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CBA3D87-5BD6-437F-941D-0795FF6661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23FB96E-2200-4E44-B9E3-42DF166748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27E9F88-B343-409C-880B-2A57BBF218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EC2F9A-51FC-410E-8B46-648C72875C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3C2A26E-5952-49B9-853E-5DBEBB29C9A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2" y="722"/>
            <a:ext cx="10079641" cy="7559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D174BB2F-C8AE-4CDA-A31D-EAA55E64F3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575998"/>
            <a:ext cx="7200003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9288F94-F21A-4E66-8D8A-0AE2258737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99996"/>
            <a:ext cx="9072000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675ACF-906A-492B-870A-526822E6F7A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33D321A-AB64-4D72-9585-C777D2F2217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2D31FDB-05FC-46F3-9DBA-1981B84EFFA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6996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9EF6D23-684E-47EA-A3AE-185EB5B24693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600" b="0" i="0" u="none" strike="noStrike" kern="1200" cap="none" spc="0" baseline="0">
          <a:solidFill>
            <a:srgbClr val="000000"/>
          </a:solidFill>
          <a:uFillTx/>
          <a:latin typeface="Arial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r-FR" sz="2600" b="0" i="0" u="none" strike="noStrike" kern="1200" cap="none" spc="0" baseline="0">
          <a:solidFill>
            <a:srgbClr val="000000"/>
          </a:solidFill>
          <a:uFillTx/>
          <a:latin typeface="Liberation San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ralo.net/3_animations/swf/conformation.sw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himie-orga-3d.univ-lyon1.fr/webapp/website/website.html?id=1526203&amp;pageId=1590" TargetMode="External"/><Relationship Id="rId2" Type="http://schemas.openxmlformats.org/officeDocument/2006/relationships/hyperlink" Target="http://chimie-orga-3d.univ-lyon1.fr/webapp/website/website.html?id=1526203&amp;pageId=1589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image" Target="../media/image10.jp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slide" Target="slide17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slide" Target="slide15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physiques.free.fr/animations/anims/chimie/carboneasymetrique.sw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spcvauge.free.fr/chiralite_TS2012.swf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slide" Target="slide34.xml"/><Relationship Id="rId4" Type="http://schemas.openxmlformats.org/officeDocument/2006/relationships/slide" Target="slide4.xml"/><Relationship Id="rId9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slide" Target="slide24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34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" Target="slide43.xm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jpg"/><Relationship Id="rId4" Type="http://schemas.openxmlformats.org/officeDocument/2006/relationships/hyperlink" Target="http://www.ostralo.net/3_animations/swf/cram.sw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2.xml"/><Relationship Id="rId5" Type="http://schemas.openxmlformats.org/officeDocument/2006/relationships/image" Target="../media/image12.jp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D3D360-BBA2-49E4-A8EC-D773096CD8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155"/>
          </a:xfrm>
        </p:spPr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192927E-E0D0-4FCD-A8E1-EF9CDC171F5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>
            <a:spAutoFit/>
          </a:bodyPr>
          <a:lstStyle/>
          <a:p>
            <a:pPr lvl="0" algn="ctr"/>
            <a:r>
              <a:rPr lang="fr-FR" sz="3200">
                <a:latin typeface="Arial" pitchFamily="18"/>
              </a:rPr>
              <a:t>ISOMERIE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55305F2-909A-48EC-A9B1-4046FDAB7A77}"/>
              </a:ext>
            </a:extLst>
          </p:cNvPr>
          <p:cNvSpPr/>
          <p:nvPr/>
        </p:nvSpPr>
        <p:spPr>
          <a:xfrm>
            <a:off x="2806072" y="3266678"/>
            <a:ext cx="953989" cy="3025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BDC6A4-106E-4363-852A-2967843B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8" y="575998"/>
            <a:ext cx="8528035" cy="719998"/>
          </a:xfrm>
        </p:spPr>
        <p:txBody>
          <a:bodyPr/>
          <a:lstStyle/>
          <a:p>
            <a:pPr algn="ctr"/>
            <a:r>
              <a:rPr lang="fr-FR" dirty="0"/>
              <a:t>ISOMERIE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F1C29DB2-4356-4924-BA6F-6D3CAFCCB89D}"/>
              </a:ext>
            </a:extLst>
          </p:cNvPr>
          <p:cNvSpPr/>
          <p:nvPr/>
        </p:nvSpPr>
        <p:spPr>
          <a:xfrm rot="8769031">
            <a:off x="1634521" y="1615813"/>
            <a:ext cx="1824728" cy="4198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xmlns="" id="{3F669F81-1110-4807-9069-2520A325EB80}"/>
              </a:ext>
            </a:extLst>
          </p:cNvPr>
          <p:cNvSpPr/>
          <p:nvPr/>
        </p:nvSpPr>
        <p:spPr>
          <a:xfrm rot="3035582">
            <a:off x="5422971" y="1577336"/>
            <a:ext cx="1452292" cy="48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08615" y="2538235"/>
            <a:ext cx="3019802" cy="5691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EF29D7-A6EA-4DA5-B052-18B985615B0E}"/>
              </a:ext>
            </a:extLst>
          </p:cNvPr>
          <p:cNvSpPr/>
          <p:nvPr/>
        </p:nvSpPr>
        <p:spPr>
          <a:xfrm>
            <a:off x="5613129" y="2481791"/>
            <a:ext cx="2370730" cy="65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xmlns="" id="{A1636BC8-2D5A-4F9D-9A2A-3CDD5DE78CD3}"/>
              </a:ext>
            </a:extLst>
          </p:cNvPr>
          <p:cNvSpPr/>
          <p:nvPr/>
        </p:nvSpPr>
        <p:spPr>
          <a:xfrm rot="2311881">
            <a:off x="4961393" y="3176570"/>
            <a:ext cx="614039" cy="1598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91D4E10-0E94-4544-9D38-36CEE09EA161}"/>
              </a:ext>
            </a:extLst>
          </p:cNvPr>
          <p:cNvSpPr/>
          <p:nvPr/>
        </p:nvSpPr>
        <p:spPr>
          <a:xfrm>
            <a:off x="3577502" y="4726124"/>
            <a:ext cx="1833873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xmlns="" id="{3AF9C699-8DF0-45CE-8FBA-B5A8E4905121}"/>
              </a:ext>
            </a:extLst>
          </p:cNvPr>
          <p:cNvSpPr/>
          <p:nvPr/>
        </p:nvSpPr>
        <p:spPr>
          <a:xfrm rot="19692895">
            <a:off x="7481869" y="3235975"/>
            <a:ext cx="690466" cy="1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DC4D3D-C23F-43E8-A73D-33B293C7C786}"/>
              </a:ext>
            </a:extLst>
          </p:cNvPr>
          <p:cNvSpPr/>
          <p:nvPr/>
        </p:nvSpPr>
        <p:spPr>
          <a:xfrm>
            <a:off x="7033126" y="4450338"/>
            <a:ext cx="2049169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xmlns="" id="{F7E77800-5437-4C36-BBEC-7FE681B0795A}"/>
              </a:ext>
            </a:extLst>
          </p:cNvPr>
          <p:cNvSpPr/>
          <p:nvPr/>
        </p:nvSpPr>
        <p:spPr>
          <a:xfrm rot="2083162">
            <a:off x="7030616" y="4952076"/>
            <a:ext cx="606489" cy="127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xmlns="" id="{0D41C30E-D63D-470D-ABF6-AF75B906AE41}"/>
              </a:ext>
            </a:extLst>
          </p:cNvPr>
          <p:cNvSpPr/>
          <p:nvPr/>
        </p:nvSpPr>
        <p:spPr>
          <a:xfrm rot="19447951">
            <a:off x="8438455" y="4951531"/>
            <a:ext cx="513888" cy="1204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365D6A-476A-4BC0-A4A4-029AC1B6704C}"/>
              </a:ext>
            </a:extLst>
          </p:cNvPr>
          <p:cNvSpPr/>
          <p:nvPr/>
        </p:nvSpPr>
        <p:spPr>
          <a:xfrm>
            <a:off x="7933557" y="6236524"/>
            <a:ext cx="1803346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7B5B8B1-2A5E-4899-B37C-0B926EFA2B37}"/>
              </a:ext>
            </a:extLst>
          </p:cNvPr>
          <p:cNvSpPr/>
          <p:nvPr/>
        </p:nvSpPr>
        <p:spPr>
          <a:xfrm>
            <a:off x="5628249" y="6236524"/>
            <a:ext cx="1705611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5613129" y="2491396"/>
            <a:ext cx="2370730" cy="65828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STEREOISOMERE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8228" y="2536360"/>
            <a:ext cx="3404591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Isomères de CONSTITUTION</a:t>
            </a:r>
          </a:p>
        </p:txBody>
      </p: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2739572" y="3261802"/>
            <a:ext cx="1126248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55305F2-909A-48EC-A9B1-4046FDAB7A77}"/>
              </a:ext>
            </a:extLst>
          </p:cNvPr>
          <p:cNvSpPr/>
          <p:nvPr/>
        </p:nvSpPr>
        <p:spPr>
          <a:xfrm>
            <a:off x="308614" y="3245177"/>
            <a:ext cx="929495" cy="3284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267387" y="3247052"/>
            <a:ext cx="970722" cy="42555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698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CHAINE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55305F2-909A-48EC-A9B1-4046FDAB7A77}"/>
              </a:ext>
            </a:extLst>
          </p:cNvPr>
          <p:cNvSpPr/>
          <p:nvPr/>
        </p:nvSpPr>
        <p:spPr>
          <a:xfrm>
            <a:off x="1438062" y="3247052"/>
            <a:ext cx="1063381" cy="3355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1413237" y="3261802"/>
            <a:ext cx="1097101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FONCTION</a:t>
            </a:r>
          </a:p>
        </p:txBody>
      </p:sp>
      <p:sp>
        <p:nvSpPr>
          <p:cNvPr id="30" name="Rectangle 29">
            <a:hlinkClick r:id="rId3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297649" y="2536360"/>
            <a:ext cx="3560773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Isomères de CONSTITUTION</a:t>
            </a:r>
          </a:p>
        </p:txBody>
      </p:sp>
    </p:spTree>
    <p:extLst>
      <p:ext uri="{BB962C8B-B14F-4D97-AF65-F5344CB8AC3E}">
        <p14:creationId xmlns:p14="http://schemas.microsoft.com/office/powerpoint/2010/main" val="10120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3" grpId="0" animBg="1"/>
      <p:bldP spid="24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B79B8041-73C3-4A35-9D5D-29AF89D73D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Stéréoisomérie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C031FAF-781D-472C-83C5-AE27F632CD5D}"/>
              </a:ext>
            </a:extLst>
          </p:cNvPr>
          <p:cNvSpPr txBox="1"/>
          <p:nvPr/>
        </p:nvSpPr>
        <p:spPr>
          <a:xfrm>
            <a:off x="1005766" y="2701925"/>
            <a:ext cx="8200666" cy="11525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Même</a:t>
            </a: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formule brute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Même</a:t>
            </a: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formule développée (=même enchainement d'atomes et de liaisons)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5E6734C-FDAA-4362-8888-7907834BFB82}"/>
              </a:ext>
            </a:extLst>
          </p:cNvPr>
          <p:cNvSpPr txBox="1"/>
          <p:nvPr/>
        </p:nvSpPr>
        <p:spPr>
          <a:xfrm flipH="1">
            <a:off x="1005766" y="1634219"/>
            <a:ext cx="635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Historique : Pasteur (1884) et les cristaux d’acide tartrique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1249E1-194A-47EC-9F1E-9D5FF96B4A3B}"/>
              </a:ext>
            </a:extLst>
          </p:cNvPr>
          <p:cNvSpPr/>
          <p:nvPr/>
        </p:nvSpPr>
        <p:spPr>
          <a:xfrm>
            <a:off x="1005766" y="5348316"/>
            <a:ext cx="8200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Disposition </a:t>
            </a:r>
            <a:r>
              <a:rPr lang="fr-FR" sz="2800" b="1" dirty="0">
                <a:solidFill>
                  <a:srgbClr val="FF0000"/>
                </a:solidFill>
                <a:latin typeface="Arial" pitchFamily="18"/>
                <a:ea typeface="Microsoft YaHei" pitchFamily="2"/>
                <a:cs typeface="Arial" pitchFamily="2"/>
              </a:rPr>
              <a:t>différente</a:t>
            </a:r>
            <a:r>
              <a:rPr lang="fr-FR" sz="28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des atomes dans l'espace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C991DD-1736-4DF1-A48B-4FDEA7389ACA}"/>
              </a:ext>
            </a:extLst>
          </p:cNvPr>
          <p:cNvSpPr/>
          <p:nvPr/>
        </p:nvSpPr>
        <p:spPr>
          <a:xfrm>
            <a:off x="3726174" y="4139710"/>
            <a:ext cx="2058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54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MAIS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0D2593-2AB5-46A7-B50F-6610323193C4}"/>
              </a:ext>
            </a:extLst>
          </p:cNvPr>
          <p:cNvSpPr/>
          <p:nvPr/>
        </p:nvSpPr>
        <p:spPr>
          <a:xfrm>
            <a:off x="3633834" y="4608946"/>
            <a:ext cx="1833873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BDC6A4-106E-4363-852A-2967843B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8" y="575998"/>
            <a:ext cx="8528035" cy="719998"/>
          </a:xfrm>
        </p:spPr>
        <p:txBody>
          <a:bodyPr/>
          <a:lstStyle/>
          <a:p>
            <a:pPr algn="ctr"/>
            <a:r>
              <a:rPr lang="fr-FR" dirty="0"/>
              <a:t>ISOMERIE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F1C29DB2-4356-4924-BA6F-6D3CAFCCB89D}"/>
              </a:ext>
            </a:extLst>
          </p:cNvPr>
          <p:cNvSpPr/>
          <p:nvPr/>
        </p:nvSpPr>
        <p:spPr>
          <a:xfrm rot="8769031">
            <a:off x="1634521" y="1615813"/>
            <a:ext cx="1824728" cy="4198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xmlns="" id="{3F669F81-1110-4807-9069-2520A325EB80}"/>
              </a:ext>
            </a:extLst>
          </p:cNvPr>
          <p:cNvSpPr/>
          <p:nvPr/>
        </p:nvSpPr>
        <p:spPr>
          <a:xfrm rot="3035582">
            <a:off x="5422971" y="1577336"/>
            <a:ext cx="1452292" cy="48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EF29D7-A6EA-4DA5-B052-18B985615B0E}"/>
              </a:ext>
            </a:extLst>
          </p:cNvPr>
          <p:cNvSpPr/>
          <p:nvPr/>
        </p:nvSpPr>
        <p:spPr>
          <a:xfrm>
            <a:off x="5613129" y="2481791"/>
            <a:ext cx="2370730" cy="65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xmlns="" id="{A1636BC8-2D5A-4F9D-9A2A-3CDD5DE78CD3}"/>
              </a:ext>
            </a:extLst>
          </p:cNvPr>
          <p:cNvSpPr/>
          <p:nvPr/>
        </p:nvSpPr>
        <p:spPr>
          <a:xfrm rot="2311881">
            <a:off x="4796133" y="3213867"/>
            <a:ext cx="614039" cy="1244211"/>
          </a:xfrm>
          <a:prstGeom prst="downArrow">
            <a:avLst/>
          </a:prstGeom>
          <a:solidFill>
            <a:srgbClr val="E22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xmlns="" id="{3AF9C699-8DF0-45CE-8FBA-B5A8E4905121}"/>
              </a:ext>
            </a:extLst>
          </p:cNvPr>
          <p:cNvSpPr/>
          <p:nvPr/>
        </p:nvSpPr>
        <p:spPr>
          <a:xfrm rot="19692895">
            <a:off x="7336787" y="3182112"/>
            <a:ext cx="690466" cy="1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DC4D3D-C23F-43E8-A73D-33B293C7C786}"/>
              </a:ext>
            </a:extLst>
          </p:cNvPr>
          <p:cNvSpPr/>
          <p:nvPr/>
        </p:nvSpPr>
        <p:spPr>
          <a:xfrm>
            <a:off x="6990303" y="4418750"/>
            <a:ext cx="2049169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xmlns="" id="{F7E77800-5437-4C36-BBEC-7FE681B0795A}"/>
              </a:ext>
            </a:extLst>
          </p:cNvPr>
          <p:cNvSpPr/>
          <p:nvPr/>
        </p:nvSpPr>
        <p:spPr>
          <a:xfrm rot="2083162">
            <a:off x="7030616" y="4952076"/>
            <a:ext cx="606489" cy="127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xmlns="" id="{0D41C30E-D63D-470D-ABF6-AF75B906AE41}"/>
              </a:ext>
            </a:extLst>
          </p:cNvPr>
          <p:cNvSpPr/>
          <p:nvPr/>
        </p:nvSpPr>
        <p:spPr>
          <a:xfrm rot="19447951">
            <a:off x="8438455" y="4951531"/>
            <a:ext cx="513888" cy="1204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365D6A-476A-4BC0-A4A4-029AC1B6704C}"/>
              </a:ext>
            </a:extLst>
          </p:cNvPr>
          <p:cNvSpPr/>
          <p:nvPr/>
        </p:nvSpPr>
        <p:spPr>
          <a:xfrm>
            <a:off x="7933557" y="6236524"/>
            <a:ext cx="1803346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7B5B8B1-2A5E-4899-B37C-0B926EFA2B37}"/>
              </a:ext>
            </a:extLst>
          </p:cNvPr>
          <p:cNvSpPr/>
          <p:nvPr/>
        </p:nvSpPr>
        <p:spPr>
          <a:xfrm>
            <a:off x="5628249" y="6236524"/>
            <a:ext cx="1705611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3583A64-F2CA-4A84-839C-45F4ABD48AEE}"/>
              </a:ext>
            </a:extLst>
          </p:cNvPr>
          <p:cNvSpPr txBox="1"/>
          <p:nvPr/>
        </p:nvSpPr>
        <p:spPr>
          <a:xfrm>
            <a:off x="5711899" y="2549770"/>
            <a:ext cx="23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STEROISOMERE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2785237" y="3277324"/>
            <a:ext cx="1126248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27" name="Rectangle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5735" y="3269503"/>
            <a:ext cx="970722" cy="42555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698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CHAINE</a:t>
            </a:r>
          </a:p>
        </p:txBody>
      </p:sp>
      <p:sp>
        <p:nvSpPr>
          <p:cNvPr id="29" name="Rectangle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1492296" y="3277324"/>
            <a:ext cx="1097101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FONCTION</a:t>
            </a:r>
          </a:p>
        </p:txBody>
      </p:sp>
      <p:sp>
        <p:nvSpPr>
          <p:cNvPr id="30" name="Rectangle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5735" y="2515486"/>
            <a:ext cx="3560773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Isomères de CONSTITUTION</a:t>
            </a:r>
          </a:p>
        </p:txBody>
      </p:sp>
      <p:sp>
        <p:nvSpPr>
          <p:cNvPr id="31" name="Rectangle 30">
            <a:hlinkClick r:id="rId2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5628643" y="2492650"/>
            <a:ext cx="2370730" cy="65828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rgbClr val="FF7C8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STEREOISOMERE</a:t>
            </a:r>
          </a:p>
        </p:txBody>
      </p:sp>
      <p:sp>
        <p:nvSpPr>
          <p:cNvPr id="32" name="Rectangle 31">
            <a:hlinkClick r:id="rId7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2589397" y="4463979"/>
            <a:ext cx="2977759" cy="98917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Stéréoisomère</a:t>
            </a:r>
            <a:r>
              <a:rPr lang="fr-FR" sz="2400" b="1" dirty="0">
                <a:solidFill>
                  <a:schemeClr val="tx1"/>
                </a:solidFill>
              </a:rPr>
              <a:t> de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CONFORMATION</a:t>
            </a:r>
          </a:p>
        </p:txBody>
      </p:sp>
    </p:spTree>
    <p:extLst>
      <p:ext uri="{BB962C8B-B14F-4D97-AF65-F5344CB8AC3E}">
        <p14:creationId xmlns:p14="http://schemas.microsoft.com/office/powerpoint/2010/main" val="27826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DB611AA8-3146-447B-93C2-156F6ED9EC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Stéréoisomérie de conformations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65E27B9-D439-4ABF-A40E-E211BD990A3D}"/>
              </a:ext>
            </a:extLst>
          </p:cNvPr>
          <p:cNvSpPr txBox="1"/>
          <p:nvPr/>
        </p:nvSpPr>
        <p:spPr>
          <a:xfrm>
            <a:off x="353582" y="1557397"/>
            <a:ext cx="5152357" cy="62178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Même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formules brutes et développées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Disposition </a:t>
            </a: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différente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des atomes dans l'espace</a:t>
            </a:r>
          </a:p>
        </p:txBody>
      </p:sp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xmlns="" id="{D3F8A907-2D98-4D59-8B59-77D72E4B35B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87252" y="2242053"/>
            <a:ext cx="5549627" cy="35468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788ABF1-CB0D-477E-8CAC-52A3A7F76F77}"/>
              </a:ext>
            </a:extLst>
          </p:cNvPr>
          <p:cNvSpPr txBox="1"/>
          <p:nvPr/>
        </p:nvSpPr>
        <p:spPr>
          <a:xfrm>
            <a:off x="1315351" y="5968653"/>
            <a:ext cx="2143801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Il y en a une infinité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93DA112-41B9-420F-945B-8A2169F9D475}"/>
              </a:ext>
            </a:extLst>
          </p:cNvPr>
          <p:cNvSpPr txBox="1"/>
          <p:nvPr/>
        </p:nvSpPr>
        <p:spPr>
          <a:xfrm>
            <a:off x="6647924" y="6639580"/>
            <a:ext cx="3150399" cy="4869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CC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Exercice maison n°16 p271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6601330-62A7-4ED5-ADDF-987FF3BB7482}"/>
              </a:ext>
            </a:extLst>
          </p:cNvPr>
          <p:cNvSpPr txBox="1"/>
          <p:nvPr/>
        </p:nvSpPr>
        <p:spPr>
          <a:xfrm>
            <a:off x="1246383" y="6495727"/>
            <a:ext cx="5185315" cy="62178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Deux molécules </a:t>
            </a:r>
            <a:r>
              <a:rPr lang="fr-FR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stéréoisomères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de conformation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sont superposables et donc </a:t>
            </a: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identiques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0D2593-2AB5-46A7-B50F-6610323193C4}"/>
              </a:ext>
            </a:extLst>
          </p:cNvPr>
          <p:cNvSpPr/>
          <p:nvPr/>
        </p:nvSpPr>
        <p:spPr>
          <a:xfrm>
            <a:off x="3633834" y="4608946"/>
            <a:ext cx="1833873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BDC6A4-106E-4363-852A-2967843B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8" y="575998"/>
            <a:ext cx="8528035" cy="719998"/>
          </a:xfrm>
        </p:spPr>
        <p:txBody>
          <a:bodyPr/>
          <a:lstStyle/>
          <a:p>
            <a:pPr algn="ctr"/>
            <a:r>
              <a:rPr lang="fr-FR" dirty="0"/>
              <a:t>ISOMERIE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F1C29DB2-4356-4924-BA6F-6D3CAFCCB89D}"/>
              </a:ext>
            </a:extLst>
          </p:cNvPr>
          <p:cNvSpPr/>
          <p:nvPr/>
        </p:nvSpPr>
        <p:spPr>
          <a:xfrm rot="8769031">
            <a:off x="1634521" y="1615813"/>
            <a:ext cx="1824728" cy="4198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xmlns="" id="{3F669F81-1110-4807-9069-2520A325EB80}"/>
              </a:ext>
            </a:extLst>
          </p:cNvPr>
          <p:cNvSpPr/>
          <p:nvPr/>
        </p:nvSpPr>
        <p:spPr>
          <a:xfrm rot="3035582">
            <a:off x="5422971" y="1577336"/>
            <a:ext cx="1452292" cy="48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EF29D7-A6EA-4DA5-B052-18B985615B0E}"/>
              </a:ext>
            </a:extLst>
          </p:cNvPr>
          <p:cNvSpPr/>
          <p:nvPr/>
        </p:nvSpPr>
        <p:spPr>
          <a:xfrm>
            <a:off x="5613129" y="2481791"/>
            <a:ext cx="2370730" cy="65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xmlns="" id="{A1636BC8-2D5A-4F9D-9A2A-3CDD5DE78CD3}"/>
              </a:ext>
            </a:extLst>
          </p:cNvPr>
          <p:cNvSpPr/>
          <p:nvPr/>
        </p:nvSpPr>
        <p:spPr>
          <a:xfrm rot="2311881">
            <a:off x="4796133" y="3213867"/>
            <a:ext cx="614039" cy="124421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xmlns="" id="{3AF9C699-8DF0-45CE-8FBA-B5A8E4905121}"/>
              </a:ext>
            </a:extLst>
          </p:cNvPr>
          <p:cNvSpPr/>
          <p:nvPr/>
        </p:nvSpPr>
        <p:spPr>
          <a:xfrm rot="19692895">
            <a:off x="7255579" y="3264401"/>
            <a:ext cx="690466" cy="9119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DC4D3D-C23F-43E8-A73D-33B293C7C786}"/>
              </a:ext>
            </a:extLst>
          </p:cNvPr>
          <p:cNvSpPr/>
          <p:nvPr/>
        </p:nvSpPr>
        <p:spPr>
          <a:xfrm>
            <a:off x="6990303" y="4418750"/>
            <a:ext cx="2049169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xmlns="" id="{F7E77800-5437-4C36-BBEC-7FE681B0795A}"/>
              </a:ext>
            </a:extLst>
          </p:cNvPr>
          <p:cNvSpPr/>
          <p:nvPr/>
        </p:nvSpPr>
        <p:spPr>
          <a:xfrm rot="2083162">
            <a:off x="6137097" y="5229251"/>
            <a:ext cx="606489" cy="1055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xmlns="" id="{0D41C30E-D63D-470D-ABF6-AF75B906AE41}"/>
              </a:ext>
            </a:extLst>
          </p:cNvPr>
          <p:cNvSpPr/>
          <p:nvPr/>
        </p:nvSpPr>
        <p:spPr>
          <a:xfrm rot="19447951">
            <a:off x="8108351" y="5236499"/>
            <a:ext cx="513888" cy="893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365D6A-476A-4BC0-A4A4-029AC1B6704C}"/>
              </a:ext>
            </a:extLst>
          </p:cNvPr>
          <p:cNvSpPr/>
          <p:nvPr/>
        </p:nvSpPr>
        <p:spPr>
          <a:xfrm>
            <a:off x="7828162" y="6215811"/>
            <a:ext cx="1803346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7B5B8B1-2A5E-4899-B37C-0B926EFA2B37}"/>
              </a:ext>
            </a:extLst>
          </p:cNvPr>
          <p:cNvSpPr/>
          <p:nvPr/>
        </p:nvSpPr>
        <p:spPr>
          <a:xfrm>
            <a:off x="5052521" y="6236524"/>
            <a:ext cx="1705611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3583A64-F2CA-4A84-839C-45F4ABD48AEE}"/>
              </a:ext>
            </a:extLst>
          </p:cNvPr>
          <p:cNvSpPr txBox="1"/>
          <p:nvPr/>
        </p:nvSpPr>
        <p:spPr>
          <a:xfrm>
            <a:off x="5711899" y="2549770"/>
            <a:ext cx="23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STEROISOMERE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2785237" y="3277324"/>
            <a:ext cx="1126248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27" name="Rectangle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5735" y="3269503"/>
            <a:ext cx="970722" cy="42555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698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CHAINE</a:t>
            </a:r>
          </a:p>
        </p:txBody>
      </p:sp>
      <p:sp>
        <p:nvSpPr>
          <p:cNvPr id="29" name="Rectangle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1492296" y="3277324"/>
            <a:ext cx="1097101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FONCTION</a:t>
            </a:r>
          </a:p>
        </p:txBody>
      </p:sp>
      <p:sp>
        <p:nvSpPr>
          <p:cNvPr id="30" name="Rectangle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5735" y="2515486"/>
            <a:ext cx="3560773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Isomères de CONSTITUTION</a:t>
            </a:r>
          </a:p>
        </p:txBody>
      </p:sp>
      <p:sp>
        <p:nvSpPr>
          <p:cNvPr id="31" name="Rectangle 30">
            <a:hlinkClick r:id="rId2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5628643" y="2492650"/>
            <a:ext cx="2370730" cy="65828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rgbClr val="FF7C8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STEREOISOMERE</a:t>
            </a:r>
          </a:p>
        </p:txBody>
      </p:sp>
      <p:sp>
        <p:nvSpPr>
          <p:cNvPr id="32" name="Rectangle 31">
            <a:hlinkClick r:id="rId7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3421546" y="4546699"/>
            <a:ext cx="2198734" cy="63949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tx1"/>
                </a:solidFill>
              </a:rPr>
              <a:t>Stéréoisomère</a:t>
            </a:r>
            <a:r>
              <a:rPr lang="fr-FR" sz="1600" b="1" dirty="0">
                <a:solidFill>
                  <a:schemeClr val="tx1"/>
                </a:solidFill>
              </a:rPr>
              <a:t> de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CONFORMATION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6406480" y="4261581"/>
            <a:ext cx="2977759" cy="98917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Stéréoisomère</a:t>
            </a:r>
            <a:r>
              <a:rPr lang="fr-FR" sz="2400" b="1" dirty="0">
                <a:solidFill>
                  <a:schemeClr val="tx1"/>
                </a:solidFill>
              </a:rPr>
              <a:t> de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CONFIGURATION</a:t>
            </a:r>
          </a:p>
        </p:txBody>
      </p:sp>
    </p:spTree>
    <p:extLst>
      <p:ext uri="{BB962C8B-B14F-4D97-AF65-F5344CB8AC3E}">
        <p14:creationId xmlns:p14="http://schemas.microsoft.com/office/powerpoint/2010/main" val="19103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8F2A04CA-5619-46E8-B4D0-C2477AAE16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Stéréoisomérie de configuration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A571726-0972-4A7A-915D-4DA29C62C0F2}"/>
              </a:ext>
            </a:extLst>
          </p:cNvPr>
          <p:cNvSpPr txBox="1"/>
          <p:nvPr/>
        </p:nvSpPr>
        <p:spPr>
          <a:xfrm>
            <a:off x="1321381" y="2222848"/>
            <a:ext cx="7779239" cy="28334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Mêmes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formules brute et </a:t>
            </a:r>
            <a:r>
              <a:rPr lang="fr-F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developpée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Disposition dans l'espace </a:t>
            </a:r>
            <a:r>
              <a:rPr lang="fr-FR" sz="24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différente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MAIS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Nécessité de rupture de liaison pour passer d'une configuration à une autre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D9AADD-58B4-407E-8C62-71D126C5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Stéréo</a:t>
            </a:r>
          </a:p>
        </p:txBody>
      </p:sp>
      <p:pic>
        <p:nvPicPr>
          <p:cNvPr id="8" name="Espace réservé du contenu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58DF25F8-E14C-44B1-B470-8A462A143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61" y="2501519"/>
            <a:ext cx="4846702" cy="2556635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F65EB32-B82A-4807-A905-C9BDCAD1AF69}"/>
              </a:ext>
            </a:extLst>
          </p:cNvPr>
          <p:cNvSpPr txBox="1"/>
          <p:nvPr/>
        </p:nvSpPr>
        <p:spPr>
          <a:xfrm>
            <a:off x="1453096" y="5601496"/>
            <a:ext cx="7538990" cy="9575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dirty="0"/>
              <a:t>« </a:t>
            </a:r>
            <a:r>
              <a:rPr lang="fr-FR" i="1" dirty="0"/>
              <a:t>Celui qui n’éclate pas de rire, lorsqu’il se penche pour regarder ses pieds nus, celui-là n’a soit aucun sens de l’humour, soit aucun sens de la symétrie</a:t>
            </a:r>
            <a:r>
              <a:rPr lang="fr-FR" dirty="0"/>
              <a:t> »</a:t>
            </a:r>
          </a:p>
          <a:p>
            <a:pPr algn="r"/>
            <a:r>
              <a:rPr lang="fr-FR" dirty="0"/>
              <a:t>	 Descartes ? (1596-1650)</a:t>
            </a:r>
          </a:p>
        </p:txBody>
      </p:sp>
    </p:spTree>
    <p:extLst>
      <p:ext uri="{BB962C8B-B14F-4D97-AF65-F5344CB8AC3E}">
        <p14:creationId xmlns:p14="http://schemas.microsoft.com/office/powerpoint/2010/main" val="390180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41B681-B117-4AEB-8DFE-B52944F9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chiralité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C3E4088-DA79-41EB-B74C-4A5F33719A19}"/>
              </a:ext>
            </a:extLst>
          </p:cNvPr>
          <p:cNvSpPr txBox="1"/>
          <p:nvPr/>
        </p:nvSpPr>
        <p:spPr>
          <a:xfrm>
            <a:off x="560960" y="2098200"/>
            <a:ext cx="3723839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  <a:hlinkClick r:id="rId2"/>
              </a:rPr>
              <a:t>Animation 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:  </a:t>
            </a:r>
            <a:r>
              <a:rPr lang="fr-FR" sz="1800" b="0" i="0" u="none" strike="noStrike" kern="1200" cap="none" spc="0" baseline="0" dirty="0">
                <a:solidFill>
                  <a:srgbClr val="FF3333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non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chiralité d'un objet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3A02563-DA5F-40B6-A198-AA96C7F13EBF}"/>
              </a:ext>
            </a:extLst>
          </p:cNvPr>
          <p:cNvSpPr txBox="1"/>
          <p:nvPr/>
        </p:nvSpPr>
        <p:spPr>
          <a:xfrm>
            <a:off x="5178462" y="2119835"/>
            <a:ext cx="3371758" cy="3538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  <a:hlinkClick r:id="rId3"/>
              </a:rPr>
              <a:t>Animation 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:  </a:t>
            </a:r>
            <a:r>
              <a:rPr lang="fr-FR" sz="1800" b="1" i="0" u="none" strike="noStrike" kern="1200" cap="none" spc="0" baseline="0" dirty="0">
                <a:solidFill>
                  <a:srgbClr val="FF3333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chiralité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d'un objet</a:t>
            </a:r>
          </a:p>
        </p:txBody>
      </p:sp>
      <p:sp>
        <p:nvSpPr>
          <p:cNvPr id="10" name="ZoneTexte 7">
            <a:extLst>
              <a:ext uri="{FF2B5EF4-FFF2-40B4-BE49-F238E27FC236}">
                <a16:creationId xmlns:a16="http://schemas.microsoft.com/office/drawing/2014/main" xmlns="" id="{8C46E301-0E9A-4A68-9F00-6D5609605F07}"/>
              </a:ext>
            </a:extLst>
          </p:cNvPr>
          <p:cNvSpPr txBox="1"/>
          <p:nvPr/>
        </p:nvSpPr>
        <p:spPr>
          <a:xfrm>
            <a:off x="1753783" y="3779837"/>
            <a:ext cx="3525848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Application instantanée</a:t>
            </a:r>
            <a:r>
              <a:rPr lang="fr-F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Ces objets sont-ils chiraux ? </a:t>
            </a:r>
            <a:endParaRPr lang="fr-FR" sz="22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" name="Imag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D366894F-01FD-4576-9DC8-4A47374DAB7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93979" y="3715637"/>
            <a:ext cx="950756" cy="897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6F3E5C1-0996-4053-9982-4CCB66C9A83A}"/>
              </a:ext>
            </a:extLst>
          </p:cNvPr>
          <p:cNvSpPr txBox="1"/>
          <p:nvPr/>
        </p:nvSpPr>
        <p:spPr>
          <a:xfrm flipH="1">
            <a:off x="3516707" y="5188009"/>
            <a:ext cx="217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6" action="ppaction://hlinksldjump"/>
              </a:rPr>
              <a:t>Ce qu’il faut retenir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58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B3C0B8-6C3D-4CCA-BBC1-89C0A270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chiralité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334B0DD-14CF-4B83-A27C-8267AE15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8" y="1837319"/>
            <a:ext cx="4366582" cy="719998"/>
          </a:xfrm>
        </p:spPr>
        <p:txBody>
          <a:bodyPr/>
          <a:lstStyle/>
          <a:p>
            <a:r>
              <a:rPr lang="fr-FR" dirty="0"/>
              <a:t>Ces objets sont-ils chiraux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0725BB6-06CB-4B7A-8586-B201C843199F}"/>
              </a:ext>
            </a:extLst>
          </p:cNvPr>
          <p:cNvSpPr txBox="1"/>
          <p:nvPr/>
        </p:nvSpPr>
        <p:spPr>
          <a:xfrm>
            <a:off x="4366726" y="2655540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voiture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2677107-535D-40B7-AC8C-3C2D73AE18A3}"/>
              </a:ext>
            </a:extLst>
          </p:cNvPr>
          <p:cNvSpPr txBox="1"/>
          <p:nvPr/>
        </p:nvSpPr>
        <p:spPr>
          <a:xfrm>
            <a:off x="1262743" y="2910577"/>
            <a:ext cx="15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chaussure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AE10ECD-1B09-4E13-A822-301D77D4D76B}"/>
              </a:ext>
            </a:extLst>
          </p:cNvPr>
          <p:cNvSpPr txBox="1"/>
          <p:nvPr/>
        </p:nvSpPr>
        <p:spPr>
          <a:xfrm>
            <a:off x="2033007" y="3910434"/>
            <a:ext cx="13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cuillère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5BF1B48-E2EB-41C3-936A-415D695CFB1A}"/>
              </a:ext>
            </a:extLst>
          </p:cNvPr>
          <p:cNvSpPr txBox="1"/>
          <p:nvPr/>
        </p:nvSpPr>
        <p:spPr>
          <a:xfrm>
            <a:off x="4705190" y="3810636"/>
            <a:ext cx="131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montre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FF42666-B973-488F-8EE2-E084F4D736E8}"/>
              </a:ext>
            </a:extLst>
          </p:cNvPr>
          <p:cNvSpPr txBox="1"/>
          <p:nvPr/>
        </p:nvSpPr>
        <p:spPr>
          <a:xfrm>
            <a:off x="4227810" y="4965732"/>
            <a:ext cx="172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tire-bouchon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C7D4E72-9D8A-4453-B232-D90C282DBBDF}"/>
              </a:ext>
            </a:extLst>
          </p:cNvPr>
          <p:cNvSpPr txBox="1"/>
          <p:nvPr/>
        </p:nvSpPr>
        <p:spPr>
          <a:xfrm>
            <a:off x="1119038" y="5335064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fauteuil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413F880-A045-4251-AD75-5ED372C1A5DA}"/>
              </a:ext>
            </a:extLst>
          </p:cNvPr>
          <p:cNvSpPr txBox="1"/>
          <p:nvPr/>
        </p:nvSpPr>
        <p:spPr>
          <a:xfrm>
            <a:off x="3319874" y="5704396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mouche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C263BBA-936C-433F-AA57-585395265A4D}"/>
              </a:ext>
            </a:extLst>
          </p:cNvPr>
          <p:cNvSpPr txBox="1"/>
          <p:nvPr/>
        </p:nvSpPr>
        <p:spPr>
          <a:xfrm>
            <a:off x="7299449" y="3195059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cloche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B43F506-92E2-4B2B-9985-7A8AC59715D1}"/>
              </a:ext>
            </a:extLst>
          </p:cNvPr>
          <p:cNvSpPr txBox="1"/>
          <p:nvPr/>
        </p:nvSpPr>
        <p:spPr>
          <a:xfrm>
            <a:off x="7192540" y="4456041"/>
            <a:ext cx="130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escargot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89FDA20-A6C5-4C35-AC83-8B52CA334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03" y="4836149"/>
            <a:ext cx="1970787" cy="998532"/>
          </a:xfrm>
          <a:prstGeom prst="rect">
            <a:avLst/>
          </a:prstGeom>
        </p:spPr>
      </p:pic>
      <p:pic>
        <p:nvPicPr>
          <p:cNvPr id="15" name="Image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5322B56-298D-4351-ACFA-8CEB2B67E11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24001" y="6550560"/>
            <a:ext cx="639357" cy="6494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083B83DD-2F18-4075-86FE-282927EC84F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072000" y="6551996"/>
            <a:ext cx="647998" cy="6494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11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534B2ECC-259D-4D39-8C35-6B6A29F089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24001" y="6550560"/>
            <a:ext cx="639357" cy="6494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1077EDA8-F31B-4E3B-B6F5-B6E9E42E6D7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072000" y="6551996"/>
            <a:ext cx="647998" cy="6494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9D79B8D3-427B-4314-B4CD-5C96E0B749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658998"/>
            <a:ext cx="7200003" cy="553998"/>
          </a:xfrm>
        </p:spPr>
        <p:txBody>
          <a:bodyPr>
            <a:spAutoFit/>
          </a:bodyPr>
          <a:lstStyle/>
          <a:p>
            <a:pPr lvl="0"/>
            <a:r>
              <a:rPr lang="fr-FR" dirty="0"/>
              <a:t>La chiralité définition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xmlns="" id="{9FB24F6A-C220-4904-A492-8DB5F903FE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8" y="1799996"/>
            <a:ext cx="9072000" cy="1079997"/>
          </a:xfrm>
        </p:spPr>
        <p:txBody>
          <a:bodyPr anchor="ctr" anchorCtr="1"/>
          <a:lstStyle/>
          <a:p>
            <a:pPr lvl="0" algn="ctr"/>
            <a:r>
              <a:rPr lang="fr-FR" sz="3200" dirty="0">
                <a:latin typeface="Arial" pitchFamily="18"/>
              </a:rPr>
              <a:t>Qu'est-ce qu'une molécule </a:t>
            </a:r>
            <a:r>
              <a:rPr lang="fr-FR" sz="3200" b="1" dirty="0">
                <a:solidFill>
                  <a:srgbClr val="FF0000"/>
                </a:solidFill>
                <a:latin typeface="Arial" pitchFamily="18"/>
              </a:rPr>
              <a:t>chirale</a:t>
            </a:r>
            <a:r>
              <a:rPr lang="fr-FR" sz="3200" dirty="0">
                <a:solidFill>
                  <a:srgbClr val="FF00CC"/>
                </a:solidFill>
                <a:latin typeface="Arial" pitchFamily="18"/>
              </a:rPr>
              <a:t> </a:t>
            </a:r>
            <a:r>
              <a:rPr lang="fr-FR" sz="3200" dirty="0">
                <a:latin typeface="Arial" pitchFamily="18"/>
              </a:rPr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DF1BFFC-2043-4295-9845-EFCD61DDBE9F}"/>
              </a:ext>
            </a:extLst>
          </p:cNvPr>
          <p:cNvSpPr txBox="1"/>
          <p:nvPr/>
        </p:nvSpPr>
        <p:spPr>
          <a:xfrm>
            <a:off x="1359356" y="2913531"/>
            <a:ext cx="7704002" cy="172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C'est UNE molécule qui n'est pas superposable à son image dans un miroir</a:t>
            </a:r>
            <a:endParaRPr lang="fr-FR" sz="3600" b="0" i="0" u="none" strike="noStrike" kern="1200" cap="none" spc="0" baseline="0" dirty="0"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E07955A-A069-4693-8C69-8E27B8D03BFC}"/>
              </a:ext>
            </a:extLst>
          </p:cNvPr>
          <p:cNvSpPr txBox="1"/>
          <p:nvPr/>
        </p:nvSpPr>
        <p:spPr>
          <a:xfrm>
            <a:off x="3724415" y="5945768"/>
            <a:ext cx="759168" cy="356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  <a:hlinkClick r:id="rId7" action="ppaction://hlinksldjump"/>
              </a:rPr>
              <a:t>Le C*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  <a:hlinkClick r:id="" action="ppaction://hlinkfile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D940419-620F-4512-AD14-73A20A57F15E}"/>
              </a:ext>
            </a:extLst>
          </p:cNvPr>
          <p:cNvSpPr txBox="1"/>
          <p:nvPr/>
        </p:nvSpPr>
        <p:spPr>
          <a:xfrm>
            <a:off x="2308107" y="5015937"/>
            <a:ext cx="486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moyen de reconnaître une molécule chirale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4861C8B-3AD8-4E42-94D9-D311AA750E14}"/>
              </a:ext>
            </a:extLst>
          </p:cNvPr>
          <p:cNvSpPr txBox="1"/>
          <p:nvPr/>
        </p:nvSpPr>
        <p:spPr>
          <a:xfrm>
            <a:off x="3724415" y="5491688"/>
            <a:ext cx="433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 de symétrie ? Oui =&gt; pas chirale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BDC6A4-106E-4363-852A-2967843B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8" y="575998"/>
            <a:ext cx="8528035" cy="719998"/>
          </a:xfrm>
        </p:spPr>
        <p:txBody>
          <a:bodyPr/>
          <a:lstStyle/>
          <a:p>
            <a:pPr algn="ctr"/>
            <a:r>
              <a:rPr lang="fr-FR" dirty="0"/>
              <a:t>ISOMERIE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F1C29DB2-4356-4924-BA6F-6D3CAFCCB89D}"/>
              </a:ext>
            </a:extLst>
          </p:cNvPr>
          <p:cNvSpPr/>
          <p:nvPr/>
        </p:nvSpPr>
        <p:spPr>
          <a:xfrm rot="8769031">
            <a:off x="1634521" y="1615813"/>
            <a:ext cx="1824728" cy="4198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xmlns="" id="{3F669F81-1110-4807-9069-2520A325EB80}"/>
              </a:ext>
            </a:extLst>
          </p:cNvPr>
          <p:cNvSpPr/>
          <p:nvPr/>
        </p:nvSpPr>
        <p:spPr>
          <a:xfrm rot="3035582">
            <a:off x="5486059" y="1645059"/>
            <a:ext cx="1452292" cy="48767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EF29D7-A6EA-4DA5-B052-18B985615B0E}"/>
              </a:ext>
            </a:extLst>
          </p:cNvPr>
          <p:cNvSpPr/>
          <p:nvPr/>
        </p:nvSpPr>
        <p:spPr>
          <a:xfrm>
            <a:off x="5613129" y="2481791"/>
            <a:ext cx="2370730" cy="65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xmlns="" id="{A1636BC8-2D5A-4F9D-9A2A-3CDD5DE78CD3}"/>
              </a:ext>
            </a:extLst>
          </p:cNvPr>
          <p:cNvSpPr/>
          <p:nvPr/>
        </p:nvSpPr>
        <p:spPr>
          <a:xfrm rot="2311881">
            <a:off x="4981676" y="3110775"/>
            <a:ext cx="614039" cy="1598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91D4E10-0E94-4544-9D38-36CEE09EA161}"/>
              </a:ext>
            </a:extLst>
          </p:cNvPr>
          <p:cNvSpPr/>
          <p:nvPr/>
        </p:nvSpPr>
        <p:spPr>
          <a:xfrm>
            <a:off x="3577502" y="4726124"/>
            <a:ext cx="1833873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xmlns="" id="{3AF9C699-8DF0-45CE-8FBA-B5A8E4905121}"/>
              </a:ext>
            </a:extLst>
          </p:cNvPr>
          <p:cNvSpPr/>
          <p:nvPr/>
        </p:nvSpPr>
        <p:spPr>
          <a:xfrm rot="19692895">
            <a:off x="7372817" y="3155481"/>
            <a:ext cx="690466" cy="1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DC4D3D-C23F-43E8-A73D-33B293C7C786}"/>
              </a:ext>
            </a:extLst>
          </p:cNvPr>
          <p:cNvSpPr/>
          <p:nvPr/>
        </p:nvSpPr>
        <p:spPr>
          <a:xfrm>
            <a:off x="6990303" y="4418750"/>
            <a:ext cx="2049169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xmlns="" id="{F7E77800-5437-4C36-BBEC-7FE681B0795A}"/>
              </a:ext>
            </a:extLst>
          </p:cNvPr>
          <p:cNvSpPr/>
          <p:nvPr/>
        </p:nvSpPr>
        <p:spPr>
          <a:xfrm rot="2083162">
            <a:off x="7030616" y="4952076"/>
            <a:ext cx="606489" cy="127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xmlns="" id="{0D41C30E-D63D-470D-ABF6-AF75B906AE41}"/>
              </a:ext>
            </a:extLst>
          </p:cNvPr>
          <p:cNvSpPr/>
          <p:nvPr/>
        </p:nvSpPr>
        <p:spPr>
          <a:xfrm rot="19447951">
            <a:off x="8438455" y="4951531"/>
            <a:ext cx="513888" cy="1204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365D6A-476A-4BC0-A4A4-029AC1B6704C}"/>
              </a:ext>
            </a:extLst>
          </p:cNvPr>
          <p:cNvSpPr/>
          <p:nvPr/>
        </p:nvSpPr>
        <p:spPr>
          <a:xfrm>
            <a:off x="7933557" y="6236524"/>
            <a:ext cx="1803346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7B5B8B1-2A5E-4899-B37C-0B926EFA2B37}"/>
              </a:ext>
            </a:extLst>
          </p:cNvPr>
          <p:cNvSpPr/>
          <p:nvPr/>
        </p:nvSpPr>
        <p:spPr>
          <a:xfrm>
            <a:off x="5628249" y="6236524"/>
            <a:ext cx="1705611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5305F2-909A-48EC-A9B1-4046FDAB7A77}"/>
              </a:ext>
            </a:extLst>
          </p:cNvPr>
          <p:cNvSpPr/>
          <p:nvPr/>
        </p:nvSpPr>
        <p:spPr>
          <a:xfrm>
            <a:off x="308615" y="3247053"/>
            <a:ext cx="839050" cy="3265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8C1909-69F5-4731-BD2A-EA6B36A41F4E}"/>
              </a:ext>
            </a:extLst>
          </p:cNvPr>
          <p:cNvSpPr/>
          <p:nvPr/>
        </p:nvSpPr>
        <p:spPr>
          <a:xfrm>
            <a:off x="1396419" y="3252142"/>
            <a:ext cx="839050" cy="3265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3D50920-9353-4CAA-950F-727BF0947322}"/>
              </a:ext>
            </a:extLst>
          </p:cNvPr>
          <p:cNvSpPr/>
          <p:nvPr/>
        </p:nvSpPr>
        <p:spPr>
          <a:xfrm>
            <a:off x="2484223" y="3235515"/>
            <a:ext cx="839050" cy="3265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8230" y="2535206"/>
            <a:ext cx="2782136" cy="5691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8229" y="2536360"/>
            <a:ext cx="2946985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Isomères de CONSTITUTION</a:t>
            </a:r>
          </a:p>
        </p:txBody>
      </p:sp>
    </p:spTree>
    <p:extLst>
      <p:ext uri="{BB962C8B-B14F-4D97-AF65-F5344CB8AC3E}">
        <p14:creationId xmlns:p14="http://schemas.microsoft.com/office/powerpoint/2010/main" val="41173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A0B8D9C1-DD46-42CF-8AA4-2C8DD7871C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Le carbone aSymétrique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xmlns="" id="{078F4C5D-ACA2-45F9-874E-7412CF6009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3754" y="1512005"/>
            <a:ext cx="7800247" cy="863998"/>
          </a:xfrm>
        </p:spPr>
        <p:txBody>
          <a:bodyPr anchor="ctr" anchorCtr="1"/>
          <a:lstStyle/>
          <a:p>
            <a:pPr lvl="0" algn="ctr"/>
            <a:r>
              <a:rPr lang="fr-FR" sz="3200" dirty="0">
                <a:latin typeface="Arial" pitchFamily="18"/>
              </a:rPr>
              <a:t>Un carbone est asymétrique lorsqu’il est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19CA239-16A3-4214-9D77-371BFA9ABDD8}"/>
              </a:ext>
            </a:extLst>
          </p:cNvPr>
          <p:cNvSpPr txBox="1"/>
          <p:nvPr/>
        </p:nvSpPr>
        <p:spPr>
          <a:xfrm>
            <a:off x="746356" y="2461326"/>
            <a:ext cx="8587912" cy="172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 dirty="0">
                <a:solidFill>
                  <a:srgbClr val="FF00CC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- </a:t>
            </a:r>
            <a:r>
              <a:rPr lang="fr-FR" sz="36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tétraédrique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- lié à 4 atomes (ou </a:t>
            </a:r>
            <a:r>
              <a:rPr lang="fr-FR" sz="3600" b="0" i="0" u="none" strike="noStrike" kern="1200" cap="none" spc="0" baseline="0" dirty="0" err="1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grpt</a:t>
            </a:r>
            <a:r>
              <a:rPr lang="fr-FR" sz="36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d'atomes) DIFFERENTS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E09136A-B487-493A-88AC-BAD74621BCED}"/>
              </a:ext>
            </a:extLst>
          </p:cNvPr>
          <p:cNvSpPr txBox="1"/>
          <p:nvPr/>
        </p:nvSpPr>
        <p:spPr>
          <a:xfrm>
            <a:off x="1225742" y="5132574"/>
            <a:ext cx="2523689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B050"/>
                </a:solidFill>
              </a:rPr>
              <a:t>Application instantanée :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5172EB4-EFE8-403C-9F13-6AFFE55A61B6}"/>
              </a:ext>
            </a:extLst>
          </p:cNvPr>
          <p:cNvSpPr txBox="1"/>
          <p:nvPr/>
        </p:nvSpPr>
        <p:spPr>
          <a:xfrm>
            <a:off x="3664524" y="5132574"/>
            <a:ext cx="2093399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  <a:hlinkClick r:id="rId3"/>
              </a:rPr>
              <a:t>Exercices en ligne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AA63C3C-C67F-4814-ADAB-EFEBF71A1140}"/>
              </a:ext>
            </a:extLst>
          </p:cNvPr>
          <p:cNvSpPr txBox="1"/>
          <p:nvPr/>
        </p:nvSpPr>
        <p:spPr>
          <a:xfrm>
            <a:off x="819363" y="4380911"/>
            <a:ext cx="7783719" cy="356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On l'indique avec une * dans la formule semi-développée ou topologique...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74E0C7C-C758-4E7A-A136-15D0998C3B33}"/>
              </a:ext>
            </a:extLst>
          </p:cNvPr>
          <p:cNvSpPr txBox="1"/>
          <p:nvPr/>
        </p:nvSpPr>
        <p:spPr>
          <a:xfrm>
            <a:off x="682036" y="5823066"/>
            <a:ext cx="8222760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Une molécule comportant UN SEUL et UNIQUE carbone asymétrique est ????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947942-B645-4A81-A083-3EEB0E9A7FB0}"/>
              </a:ext>
            </a:extLst>
          </p:cNvPr>
          <p:cNvSpPr/>
          <p:nvPr/>
        </p:nvSpPr>
        <p:spPr>
          <a:xfrm>
            <a:off x="4218752" y="6799011"/>
            <a:ext cx="348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33CC"/>
                </a:solidFill>
                <a:latin typeface="Arial" pitchFamily="18"/>
                <a:ea typeface="Microsoft YaHei" pitchFamily="2"/>
                <a:cs typeface="Arial" pitchFamily="2"/>
              </a:rPr>
              <a:t>Exercices maison n°7-12 p270</a:t>
            </a:r>
            <a:endParaRPr lang="fr-FR" b="1" dirty="0">
              <a:solidFill>
                <a:srgbClr val="FF33CC"/>
              </a:solidFill>
            </a:endParaRPr>
          </a:p>
        </p:txBody>
      </p:sp>
      <p:pic>
        <p:nvPicPr>
          <p:cNvPr id="12" name="Imag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B9A2DE85-C203-4902-9E7C-2A6E5416D35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376624" y="6241159"/>
            <a:ext cx="950756" cy="8978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F5C18D-504D-4D13-BF28-46175BE0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C*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85BB267-78E6-4BFA-A884-B9885A2FF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4" y="1444348"/>
            <a:ext cx="7937123" cy="52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9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5CA4D2-FCFF-4CCC-B3AE-0733AC61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Identiques ou pas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1FB17DF-4CDE-49C7-AE0A-D2BBB1514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61" y="1503021"/>
            <a:ext cx="5034462" cy="53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21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0D2593-2AB5-46A7-B50F-6610323193C4}"/>
              </a:ext>
            </a:extLst>
          </p:cNvPr>
          <p:cNvSpPr/>
          <p:nvPr/>
        </p:nvSpPr>
        <p:spPr>
          <a:xfrm>
            <a:off x="3633834" y="4608946"/>
            <a:ext cx="1833873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BDC6A4-106E-4363-852A-2967843B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8" y="575998"/>
            <a:ext cx="8528035" cy="719998"/>
          </a:xfrm>
        </p:spPr>
        <p:txBody>
          <a:bodyPr/>
          <a:lstStyle/>
          <a:p>
            <a:pPr algn="ctr"/>
            <a:r>
              <a:rPr lang="fr-FR" dirty="0"/>
              <a:t>ISOMERIE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F1C29DB2-4356-4924-BA6F-6D3CAFCCB89D}"/>
              </a:ext>
            </a:extLst>
          </p:cNvPr>
          <p:cNvSpPr/>
          <p:nvPr/>
        </p:nvSpPr>
        <p:spPr>
          <a:xfrm rot="8769031">
            <a:off x="1634521" y="1615813"/>
            <a:ext cx="1824728" cy="4198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xmlns="" id="{3F669F81-1110-4807-9069-2520A325EB80}"/>
              </a:ext>
            </a:extLst>
          </p:cNvPr>
          <p:cNvSpPr/>
          <p:nvPr/>
        </p:nvSpPr>
        <p:spPr>
          <a:xfrm rot="3035582">
            <a:off x="5422971" y="1577336"/>
            <a:ext cx="1452292" cy="48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EF29D7-A6EA-4DA5-B052-18B985615B0E}"/>
              </a:ext>
            </a:extLst>
          </p:cNvPr>
          <p:cNvSpPr/>
          <p:nvPr/>
        </p:nvSpPr>
        <p:spPr>
          <a:xfrm>
            <a:off x="5613129" y="2481791"/>
            <a:ext cx="2370730" cy="65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xmlns="" id="{A1636BC8-2D5A-4F9D-9A2A-3CDD5DE78CD3}"/>
              </a:ext>
            </a:extLst>
          </p:cNvPr>
          <p:cNvSpPr/>
          <p:nvPr/>
        </p:nvSpPr>
        <p:spPr>
          <a:xfrm rot="2311881">
            <a:off x="4796133" y="3213867"/>
            <a:ext cx="614039" cy="124421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xmlns="" id="{3AF9C699-8DF0-45CE-8FBA-B5A8E4905121}"/>
              </a:ext>
            </a:extLst>
          </p:cNvPr>
          <p:cNvSpPr/>
          <p:nvPr/>
        </p:nvSpPr>
        <p:spPr>
          <a:xfrm rot="19692895">
            <a:off x="7255579" y="3264401"/>
            <a:ext cx="690466" cy="911962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DC4D3D-C23F-43E8-A73D-33B293C7C786}"/>
              </a:ext>
            </a:extLst>
          </p:cNvPr>
          <p:cNvSpPr/>
          <p:nvPr/>
        </p:nvSpPr>
        <p:spPr>
          <a:xfrm>
            <a:off x="6990303" y="4418750"/>
            <a:ext cx="2049169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xmlns="" id="{F7E77800-5437-4C36-BBEC-7FE681B0795A}"/>
              </a:ext>
            </a:extLst>
          </p:cNvPr>
          <p:cNvSpPr/>
          <p:nvPr/>
        </p:nvSpPr>
        <p:spPr>
          <a:xfrm rot="2083162">
            <a:off x="6154895" y="5182180"/>
            <a:ext cx="606489" cy="10559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xmlns="" id="{0D41C30E-D63D-470D-ABF6-AF75B906AE41}"/>
              </a:ext>
            </a:extLst>
          </p:cNvPr>
          <p:cNvSpPr/>
          <p:nvPr/>
        </p:nvSpPr>
        <p:spPr>
          <a:xfrm rot="19447951">
            <a:off x="8108351" y="5236499"/>
            <a:ext cx="513888" cy="893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365D6A-476A-4BC0-A4A4-029AC1B6704C}"/>
              </a:ext>
            </a:extLst>
          </p:cNvPr>
          <p:cNvSpPr/>
          <p:nvPr/>
        </p:nvSpPr>
        <p:spPr>
          <a:xfrm>
            <a:off x="7828162" y="6215811"/>
            <a:ext cx="1803346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7B5B8B1-2A5E-4899-B37C-0B926EFA2B37}"/>
              </a:ext>
            </a:extLst>
          </p:cNvPr>
          <p:cNvSpPr/>
          <p:nvPr/>
        </p:nvSpPr>
        <p:spPr>
          <a:xfrm>
            <a:off x="5052521" y="6236524"/>
            <a:ext cx="1705611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3583A64-F2CA-4A84-839C-45F4ABD48AEE}"/>
              </a:ext>
            </a:extLst>
          </p:cNvPr>
          <p:cNvSpPr txBox="1"/>
          <p:nvPr/>
        </p:nvSpPr>
        <p:spPr>
          <a:xfrm>
            <a:off x="5711899" y="2549770"/>
            <a:ext cx="23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STEROISOMERE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2785237" y="3277324"/>
            <a:ext cx="1126248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27" name="Rectangle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5735" y="3269503"/>
            <a:ext cx="970722" cy="42555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698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CHAINE</a:t>
            </a:r>
          </a:p>
        </p:txBody>
      </p:sp>
      <p:sp>
        <p:nvSpPr>
          <p:cNvPr id="29" name="Rectangle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1492296" y="3277324"/>
            <a:ext cx="1097101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FONCTION</a:t>
            </a:r>
          </a:p>
        </p:txBody>
      </p:sp>
      <p:sp>
        <p:nvSpPr>
          <p:cNvPr id="30" name="Rectangle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5735" y="2515486"/>
            <a:ext cx="3560773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Isomères de CONSTITUTION</a:t>
            </a:r>
          </a:p>
        </p:txBody>
      </p:sp>
      <p:sp>
        <p:nvSpPr>
          <p:cNvPr id="31" name="Rectangle 30">
            <a:hlinkClick r:id="rId2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5628643" y="2492650"/>
            <a:ext cx="2370730" cy="65828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rgbClr val="FF7C8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STEREOISOMERE</a:t>
            </a:r>
          </a:p>
        </p:txBody>
      </p:sp>
      <p:sp>
        <p:nvSpPr>
          <p:cNvPr id="32" name="Rectangle 31">
            <a:hlinkClick r:id="rId7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3421546" y="4546699"/>
            <a:ext cx="2198734" cy="63949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Stéréoisomère</a:t>
            </a:r>
            <a:r>
              <a:rPr lang="fr-FR" sz="1600" dirty="0">
                <a:solidFill>
                  <a:schemeClr val="tx1"/>
                </a:solidFill>
              </a:rPr>
              <a:t> de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CONFORMATION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6406480" y="4261581"/>
            <a:ext cx="2977759" cy="841888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rgbClr val="FF7C8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Stéréoisomère</a:t>
            </a:r>
            <a:r>
              <a:rPr lang="fr-FR" sz="2400" dirty="0">
                <a:solidFill>
                  <a:schemeClr val="tx1"/>
                </a:solidFill>
              </a:rPr>
              <a:t> de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CONFIGURATION</a:t>
            </a:r>
          </a:p>
        </p:txBody>
      </p:sp>
      <p:sp>
        <p:nvSpPr>
          <p:cNvPr id="23" name="Rectangle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4325288" y="6246355"/>
            <a:ext cx="2741884" cy="739167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ENANTIOMERES</a:t>
            </a:r>
          </a:p>
        </p:txBody>
      </p:sp>
    </p:spTree>
    <p:extLst>
      <p:ext uri="{BB962C8B-B14F-4D97-AF65-F5344CB8AC3E}">
        <p14:creationId xmlns:p14="http://schemas.microsoft.com/office/powerpoint/2010/main" val="4981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FDC2151D-AD0D-4D0F-9463-356611ADD3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 sz="3200"/>
              <a:t>Les stéréoisomères de configurations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7E6EE31-ABD2-45FE-BA66-A6718F4F751E}"/>
              </a:ext>
            </a:extLst>
          </p:cNvPr>
          <p:cNvSpPr txBox="1"/>
          <p:nvPr/>
        </p:nvSpPr>
        <p:spPr>
          <a:xfrm>
            <a:off x="711000" y="1972590"/>
            <a:ext cx="6738959" cy="5038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DEUX molécules sont dites </a:t>
            </a:r>
            <a:r>
              <a:rPr lang="fr-FR" sz="2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ENANTIOMERES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si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EA95353-D9FD-46D1-BE0F-95BEF73EB6F6}"/>
              </a:ext>
            </a:extLst>
          </p:cNvPr>
          <p:cNvSpPr txBox="1"/>
          <p:nvPr/>
        </p:nvSpPr>
        <p:spPr>
          <a:xfrm>
            <a:off x="2159995" y="3357000"/>
            <a:ext cx="5010116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Elles sont images l'une de l'autre dans un miroir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FD71BA5-8701-47C8-929A-8E0F614FFDF6}"/>
              </a:ext>
            </a:extLst>
          </p:cNvPr>
          <p:cNvSpPr txBox="1"/>
          <p:nvPr/>
        </p:nvSpPr>
        <p:spPr>
          <a:xfrm>
            <a:off x="711000" y="4765322"/>
            <a:ext cx="8792998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Une molécule chirale forme avec son image dans un miroir un couple d'énantiomères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C9E5BA7-CE11-4A55-B569-A131024A8101}"/>
              </a:ext>
            </a:extLst>
          </p:cNvPr>
          <p:cNvSpPr txBox="1"/>
          <p:nvPr/>
        </p:nvSpPr>
        <p:spPr>
          <a:xfrm>
            <a:off x="2900044" y="5826968"/>
            <a:ext cx="1180435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Exemples</a:t>
            </a:r>
          </a:p>
        </p:txBody>
      </p:sp>
      <p:pic>
        <p:nvPicPr>
          <p:cNvPr id="9" name="Imag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77EDCFC8-8B17-46BA-81CC-F810B2A8E6F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33101" y="5570643"/>
            <a:ext cx="1007997" cy="935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ED1B76E-5C97-402C-BC41-1B4610CB3073}"/>
              </a:ext>
            </a:extLst>
          </p:cNvPr>
          <p:cNvSpPr txBox="1"/>
          <p:nvPr/>
        </p:nvSpPr>
        <p:spPr>
          <a:xfrm>
            <a:off x="2159995" y="3960001"/>
            <a:ext cx="3600724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Elles NE sont PAS superposables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977ACC5E-5BA9-488E-8E11-E02C25EE91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 sz="3200"/>
              <a:t>ENANTIOMERES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04E5598-CE2C-4FE8-BC6D-5CDFCF881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21" y="2085654"/>
            <a:ext cx="7091224" cy="38836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977ACC5E-5BA9-488E-8E11-E02C25EE91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 sz="3200"/>
              <a:t>ENANTIOMERES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6CCFAAF-F818-4222-990E-2F0F0C5B023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27996" y="1583996"/>
            <a:ext cx="5903997" cy="2376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933858B-3E63-41AD-B628-65FFF1D0EF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3998" y="4160520"/>
            <a:ext cx="8305559" cy="22474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93355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526590-8A0F-43A1-8A5A-039E7443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Enantiomères propriétés physiques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00CAC7F-60A0-44EA-8FF0-9B5992C9DE49}"/>
              </a:ext>
            </a:extLst>
          </p:cNvPr>
          <p:cNvSpPr txBox="1"/>
          <p:nvPr/>
        </p:nvSpPr>
        <p:spPr>
          <a:xfrm>
            <a:off x="923732" y="2948839"/>
            <a:ext cx="151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Mêmes</a:t>
            </a:r>
            <a:r>
              <a:rPr lang="fr-FR" sz="2400" dirty="0"/>
              <a:t> propriétés physiques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64B8915-E4D0-4AAF-B96D-B6A71E946B0E}"/>
              </a:ext>
            </a:extLst>
          </p:cNvPr>
          <p:cNvSpPr txBox="1"/>
          <p:nvPr/>
        </p:nvSpPr>
        <p:spPr>
          <a:xfrm>
            <a:off x="3383901" y="2250033"/>
            <a:ext cx="360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T°</a:t>
            </a:r>
            <a:r>
              <a:rPr lang="fr-FR" sz="2400" baseline="-25000" dirty="0" err="1"/>
              <a:t>f</a:t>
            </a:r>
            <a:r>
              <a:rPr lang="fr-FR" sz="2400" dirty="0"/>
              <a:t>     ou        </a:t>
            </a:r>
            <a:r>
              <a:rPr lang="fr-FR" sz="2400" dirty="0" err="1"/>
              <a:t>T°</a:t>
            </a:r>
            <a:r>
              <a:rPr lang="fr-FR" sz="2400" baseline="-25000" dirty="0" err="1"/>
              <a:t>eb</a:t>
            </a:r>
            <a:r>
              <a:rPr lang="fr-FR" sz="24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5DBE1F7-823D-40A8-A9AE-E5149AE5D38B}"/>
              </a:ext>
            </a:extLst>
          </p:cNvPr>
          <p:cNvSpPr txBox="1"/>
          <p:nvPr/>
        </p:nvSpPr>
        <p:spPr>
          <a:xfrm>
            <a:off x="3306148" y="3318172"/>
            <a:ext cx="390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Indice de réfraction </a:t>
            </a:r>
            <a:r>
              <a:rPr lang="fr-FR" sz="2400" i="1" dirty="0"/>
              <a:t>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8F77FC5-578C-48DA-B591-6615D996C9E7}"/>
              </a:ext>
            </a:extLst>
          </p:cNvPr>
          <p:cNvSpPr txBox="1"/>
          <p:nvPr/>
        </p:nvSpPr>
        <p:spPr>
          <a:xfrm>
            <a:off x="3306148" y="4503041"/>
            <a:ext cx="558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Même spectre :</a:t>
            </a:r>
          </a:p>
          <a:p>
            <a:r>
              <a:rPr lang="fr-FR" sz="2400" dirty="0"/>
              <a:t>	- absorption UV-</a:t>
            </a:r>
            <a:r>
              <a:rPr lang="fr-FR" sz="2400" dirty="0" err="1"/>
              <a:t>Visble</a:t>
            </a:r>
            <a:r>
              <a:rPr lang="fr-FR" sz="2400" dirty="0"/>
              <a:t>, </a:t>
            </a:r>
          </a:p>
          <a:p>
            <a:r>
              <a:rPr lang="fr-FR" sz="2400" dirty="0"/>
              <a:t>	- IR</a:t>
            </a:r>
          </a:p>
          <a:p>
            <a:r>
              <a:rPr lang="fr-FR" sz="2400" dirty="0"/>
              <a:t>	- RMN</a:t>
            </a:r>
          </a:p>
        </p:txBody>
      </p:sp>
    </p:spTree>
    <p:extLst>
      <p:ext uri="{BB962C8B-B14F-4D97-AF65-F5344CB8AC3E}">
        <p14:creationId xmlns:p14="http://schemas.microsoft.com/office/powerpoint/2010/main" val="40300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644AD02-7A7E-4AD2-A7C5-FEE313A2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Enantiomères propriétés chimiques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3897FE5-CA47-495D-B7BA-02E536F555A5}"/>
              </a:ext>
            </a:extLst>
          </p:cNvPr>
          <p:cNvSpPr txBox="1"/>
          <p:nvPr/>
        </p:nvSpPr>
        <p:spPr>
          <a:xfrm>
            <a:off x="1132115" y="3566921"/>
            <a:ext cx="1657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Mêmes</a:t>
            </a:r>
            <a:r>
              <a:rPr lang="fr-FR" sz="2400" dirty="0"/>
              <a:t> propriétés chimiques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574B1AB-B33E-497F-84AA-29A00D89DB83}"/>
              </a:ext>
            </a:extLst>
          </p:cNvPr>
          <p:cNvSpPr txBox="1"/>
          <p:nvPr/>
        </p:nvSpPr>
        <p:spPr>
          <a:xfrm>
            <a:off x="3626952" y="3751586"/>
            <a:ext cx="366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Sauf avec une autre molécule chirale </a:t>
            </a:r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xmlns="" id="{865D7682-4945-4B8D-ABFF-E6A4D53012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89492" y="3751586"/>
            <a:ext cx="1076760" cy="1035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58537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E13D03A6-F85E-44D6-B886-1C9F0DB9D7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Enantiomères et réactivité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36F4AF5-20C7-4B29-B978-BB8330CAD0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1998" y="1871996"/>
            <a:ext cx="8208001" cy="35276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625F4D34-A22D-4AEA-BA95-F0F2E0DD8A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Isomérie de constitution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578D9981-28AF-4D3D-BED0-CF5B490495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55542" y="2131381"/>
            <a:ext cx="6583679" cy="1689777"/>
          </a:xfrm>
        </p:spPr>
        <p:txBody>
          <a:bodyPr/>
          <a:lstStyle/>
          <a:p>
            <a:pPr lvl="0" algn="ctr"/>
            <a:r>
              <a:rPr lang="fr-FR" sz="3200" b="1" dirty="0">
                <a:solidFill>
                  <a:srgbClr val="FF0000"/>
                </a:solidFill>
              </a:rPr>
              <a:t>Même</a:t>
            </a:r>
            <a:r>
              <a:rPr lang="fr-FR" sz="3200" dirty="0"/>
              <a:t> formule brute</a:t>
            </a:r>
          </a:p>
          <a:p>
            <a:pPr lvl="0" algn="ctr"/>
            <a:r>
              <a:rPr lang="fr-FR" sz="3200" dirty="0"/>
              <a:t>Enchainement d'atomes </a:t>
            </a:r>
            <a:r>
              <a:rPr lang="fr-FR" sz="3200" b="1" dirty="0">
                <a:solidFill>
                  <a:srgbClr val="FF0000"/>
                </a:solidFill>
              </a:rPr>
              <a:t>différent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972324" y="4463650"/>
            <a:ext cx="1785150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CHAINE</a:t>
            </a:r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766906" y="4463649"/>
            <a:ext cx="2194201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FONCTION</a:t>
            </a:r>
          </a:p>
        </p:txBody>
      </p: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6970539" y="4463650"/>
            <a:ext cx="2007206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2885DC-42CF-46EA-9366-57F42E2A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Enatiomères</a:t>
            </a:r>
            <a:r>
              <a:rPr lang="fr-FR" dirty="0"/>
              <a:t> : pouvoir rotatoire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5913ACC-EA24-4181-9CFA-4DF22F2B56D7}"/>
              </a:ext>
            </a:extLst>
          </p:cNvPr>
          <p:cNvSpPr txBox="1"/>
          <p:nvPr/>
        </p:nvSpPr>
        <p:spPr>
          <a:xfrm>
            <a:off x="4484916" y="5547016"/>
            <a:ext cx="525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MAIS Pouvoir rotatoire différent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782F895-D292-4EA9-9727-04636C2FA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039"/>
            <a:ext cx="10080625" cy="55915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83B08EB-8056-43B3-B0B2-28259B495BCA}"/>
              </a:ext>
            </a:extLst>
          </p:cNvPr>
          <p:cNvSpPr txBox="1"/>
          <p:nvPr/>
        </p:nvSpPr>
        <p:spPr>
          <a:xfrm>
            <a:off x="4609323" y="6337346"/>
            <a:ext cx="403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6"/>
                </a:solidFill>
              </a:rPr>
              <a:t>Mélange racémique</a:t>
            </a:r>
          </a:p>
        </p:txBody>
      </p:sp>
    </p:spTree>
    <p:extLst>
      <p:ext uri="{BB962C8B-B14F-4D97-AF65-F5344CB8AC3E}">
        <p14:creationId xmlns:p14="http://schemas.microsoft.com/office/powerpoint/2010/main" val="4252492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644AD02-7A7E-4AD2-A7C5-FEE313A2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Enantiomères Exercices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C69BDBB-F037-4F42-9419-4DFA9B73F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66" y="1811372"/>
            <a:ext cx="6696075" cy="4162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488A1F-D8C4-47D8-AACB-C59AD05F1D41}"/>
              </a:ext>
            </a:extLst>
          </p:cNvPr>
          <p:cNvSpPr/>
          <p:nvPr/>
        </p:nvSpPr>
        <p:spPr>
          <a:xfrm>
            <a:off x="412275" y="1442040"/>
            <a:ext cx="245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Application instantanée</a:t>
            </a:r>
            <a:r>
              <a:rPr lang="fr-FR" dirty="0">
                <a:solidFill>
                  <a:srgbClr val="000000"/>
                </a:solidFill>
              </a:rPr>
              <a:t> 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7C3A58E-7F5F-43EC-AC1D-992D03F02234}"/>
              </a:ext>
            </a:extLst>
          </p:cNvPr>
          <p:cNvSpPr txBox="1"/>
          <p:nvPr/>
        </p:nvSpPr>
        <p:spPr>
          <a:xfrm>
            <a:off x="5876241" y="6647738"/>
            <a:ext cx="3484017" cy="4869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CC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Exercice maison n°21-24 p271</a:t>
            </a:r>
          </a:p>
        </p:txBody>
      </p:sp>
    </p:spTree>
    <p:extLst>
      <p:ext uri="{BB962C8B-B14F-4D97-AF65-F5344CB8AC3E}">
        <p14:creationId xmlns:p14="http://schemas.microsoft.com/office/powerpoint/2010/main" val="487585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0D2593-2AB5-46A7-B50F-6610323193C4}"/>
              </a:ext>
            </a:extLst>
          </p:cNvPr>
          <p:cNvSpPr/>
          <p:nvPr/>
        </p:nvSpPr>
        <p:spPr>
          <a:xfrm>
            <a:off x="3633834" y="4608946"/>
            <a:ext cx="1833873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BDC6A4-106E-4363-852A-2967843B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8" y="575998"/>
            <a:ext cx="8528035" cy="719998"/>
          </a:xfrm>
        </p:spPr>
        <p:txBody>
          <a:bodyPr/>
          <a:lstStyle/>
          <a:p>
            <a:pPr algn="ctr"/>
            <a:r>
              <a:rPr lang="fr-FR" dirty="0"/>
              <a:t>ISOMERIE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F1C29DB2-4356-4924-BA6F-6D3CAFCCB89D}"/>
              </a:ext>
            </a:extLst>
          </p:cNvPr>
          <p:cNvSpPr/>
          <p:nvPr/>
        </p:nvSpPr>
        <p:spPr>
          <a:xfrm rot="8769031">
            <a:off x="1634521" y="1615813"/>
            <a:ext cx="1824728" cy="4198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xmlns="" id="{3F669F81-1110-4807-9069-2520A325EB80}"/>
              </a:ext>
            </a:extLst>
          </p:cNvPr>
          <p:cNvSpPr/>
          <p:nvPr/>
        </p:nvSpPr>
        <p:spPr>
          <a:xfrm rot="3035582">
            <a:off x="5422971" y="1577336"/>
            <a:ext cx="1452292" cy="48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EF29D7-A6EA-4DA5-B052-18B985615B0E}"/>
              </a:ext>
            </a:extLst>
          </p:cNvPr>
          <p:cNvSpPr/>
          <p:nvPr/>
        </p:nvSpPr>
        <p:spPr>
          <a:xfrm>
            <a:off x="5613129" y="2481791"/>
            <a:ext cx="2370730" cy="65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xmlns="" id="{A1636BC8-2D5A-4F9D-9A2A-3CDD5DE78CD3}"/>
              </a:ext>
            </a:extLst>
          </p:cNvPr>
          <p:cNvSpPr/>
          <p:nvPr/>
        </p:nvSpPr>
        <p:spPr>
          <a:xfrm rot="2311881">
            <a:off x="4796133" y="3213867"/>
            <a:ext cx="614039" cy="124421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xmlns="" id="{3AF9C699-8DF0-45CE-8FBA-B5A8E4905121}"/>
              </a:ext>
            </a:extLst>
          </p:cNvPr>
          <p:cNvSpPr/>
          <p:nvPr/>
        </p:nvSpPr>
        <p:spPr>
          <a:xfrm rot="19692895">
            <a:off x="7255579" y="3264401"/>
            <a:ext cx="690466" cy="911962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DC4D3D-C23F-43E8-A73D-33B293C7C786}"/>
              </a:ext>
            </a:extLst>
          </p:cNvPr>
          <p:cNvSpPr/>
          <p:nvPr/>
        </p:nvSpPr>
        <p:spPr>
          <a:xfrm>
            <a:off x="6990303" y="4418750"/>
            <a:ext cx="2049169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xmlns="" id="{F7E77800-5437-4C36-BBEC-7FE681B0795A}"/>
              </a:ext>
            </a:extLst>
          </p:cNvPr>
          <p:cNvSpPr/>
          <p:nvPr/>
        </p:nvSpPr>
        <p:spPr>
          <a:xfrm rot="2083162">
            <a:off x="6154895" y="5182180"/>
            <a:ext cx="606489" cy="105594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xmlns="" id="{0D41C30E-D63D-470D-ABF6-AF75B906AE41}"/>
              </a:ext>
            </a:extLst>
          </p:cNvPr>
          <p:cNvSpPr/>
          <p:nvPr/>
        </p:nvSpPr>
        <p:spPr>
          <a:xfrm rot="19447951">
            <a:off x="7991123" y="5173394"/>
            <a:ext cx="610693" cy="9943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365D6A-476A-4BC0-A4A4-029AC1B6704C}"/>
              </a:ext>
            </a:extLst>
          </p:cNvPr>
          <p:cNvSpPr/>
          <p:nvPr/>
        </p:nvSpPr>
        <p:spPr>
          <a:xfrm>
            <a:off x="7828162" y="6215811"/>
            <a:ext cx="1803346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7B5B8B1-2A5E-4899-B37C-0B926EFA2B37}"/>
              </a:ext>
            </a:extLst>
          </p:cNvPr>
          <p:cNvSpPr/>
          <p:nvPr/>
        </p:nvSpPr>
        <p:spPr>
          <a:xfrm>
            <a:off x="5052521" y="6236524"/>
            <a:ext cx="1705611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3583A64-F2CA-4A84-839C-45F4ABD48AEE}"/>
              </a:ext>
            </a:extLst>
          </p:cNvPr>
          <p:cNvSpPr txBox="1"/>
          <p:nvPr/>
        </p:nvSpPr>
        <p:spPr>
          <a:xfrm>
            <a:off x="5711899" y="2549770"/>
            <a:ext cx="23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STEROISOMERE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2785237" y="3277324"/>
            <a:ext cx="1126248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27" name="Rectangle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5735" y="3269503"/>
            <a:ext cx="970722" cy="42555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698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CHAINE</a:t>
            </a:r>
          </a:p>
        </p:txBody>
      </p:sp>
      <p:sp>
        <p:nvSpPr>
          <p:cNvPr id="29" name="Rectangle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1492296" y="3277324"/>
            <a:ext cx="1097101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FONCTION</a:t>
            </a:r>
          </a:p>
        </p:txBody>
      </p:sp>
      <p:sp>
        <p:nvSpPr>
          <p:cNvPr id="30" name="Rectangle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5735" y="2515486"/>
            <a:ext cx="3560773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Isomères de CONSTITUTION</a:t>
            </a:r>
          </a:p>
        </p:txBody>
      </p:sp>
      <p:sp>
        <p:nvSpPr>
          <p:cNvPr id="31" name="Rectangle 30">
            <a:hlinkClick r:id="rId2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5628643" y="2492650"/>
            <a:ext cx="2370730" cy="65828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rgbClr val="FF7C8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STEREOISOMERE</a:t>
            </a:r>
          </a:p>
        </p:txBody>
      </p:sp>
      <p:sp>
        <p:nvSpPr>
          <p:cNvPr id="32" name="Rectangle 31">
            <a:hlinkClick r:id="rId7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3421546" y="4546699"/>
            <a:ext cx="2198734" cy="63949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Stéréoisomère</a:t>
            </a:r>
            <a:r>
              <a:rPr lang="fr-FR" sz="1600" dirty="0">
                <a:solidFill>
                  <a:schemeClr val="tx1"/>
                </a:solidFill>
              </a:rPr>
              <a:t> de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CONFORMATION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6406480" y="4261581"/>
            <a:ext cx="2977759" cy="841888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rgbClr val="FF7C8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Stéréoisomère</a:t>
            </a:r>
            <a:r>
              <a:rPr lang="fr-FR" sz="2400" dirty="0">
                <a:solidFill>
                  <a:schemeClr val="tx1"/>
                </a:solidFill>
              </a:rPr>
              <a:t> de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CONFIGURATION</a:t>
            </a:r>
          </a:p>
        </p:txBody>
      </p:sp>
      <p:sp>
        <p:nvSpPr>
          <p:cNvPr id="23" name="Rectangle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4311260" y="6278861"/>
            <a:ext cx="2432844" cy="662477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ENANTIOMERES</a:t>
            </a:r>
          </a:p>
        </p:txBody>
      </p:sp>
      <p:sp>
        <p:nvSpPr>
          <p:cNvPr id="24" name="Rectangle 2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7067172" y="6244769"/>
            <a:ext cx="2741884" cy="739167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DIASTEREOISOMERES</a:t>
            </a:r>
          </a:p>
        </p:txBody>
      </p:sp>
    </p:spTree>
    <p:extLst>
      <p:ext uri="{BB962C8B-B14F-4D97-AF65-F5344CB8AC3E}">
        <p14:creationId xmlns:p14="http://schemas.microsoft.com/office/powerpoint/2010/main" val="29895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013D3C43-8375-4C10-B2B8-FE50332C30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 sz="3200"/>
              <a:t>Les stéréoisomères de configurations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0BC4E53-9C59-4AF2-A60E-543A4CDF17CF}"/>
              </a:ext>
            </a:extLst>
          </p:cNvPr>
          <p:cNvSpPr txBox="1"/>
          <p:nvPr/>
        </p:nvSpPr>
        <p:spPr>
          <a:xfrm>
            <a:off x="1408459" y="2042437"/>
            <a:ext cx="7263705" cy="50380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DEUX molécules sont dites </a:t>
            </a:r>
            <a:r>
              <a:rPr lang="fr-FR" sz="2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DIASTEREOISOMERES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si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8D29E0C-D611-4A36-BD5A-E1205E627598}"/>
              </a:ext>
            </a:extLst>
          </p:cNvPr>
          <p:cNvSpPr txBox="1"/>
          <p:nvPr/>
        </p:nvSpPr>
        <p:spPr>
          <a:xfrm>
            <a:off x="2231995" y="3054035"/>
            <a:ext cx="4656600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Elles ont même formule brute et développée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AF2FD94-C8B1-41B1-94F8-5C09CC99A379}"/>
              </a:ext>
            </a:extLst>
          </p:cNvPr>
          <p:cNvSpPr txBox="1"/>
          <p:nvPr/>
        </p:nvSpPr>
        <p:spPr>
          <a:xfrm>
            <a:off x="2226059" y="4208795"/>
            <a:ext cx="6827944" cy="356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Pour passer de l’une à l’autre, il faut rompre au</a:t>
            </a:r>
            <a:r>
              <a:rPr lang="fr-FR" sz="1800" b="0" i="0" u="none" strike="noStrike" kern="1200" cap="none" spc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moins une liaison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1A756B8-C6FC-4DC3-BE3B-5D9A8EAC2C44}"/>
              </a:ext>
            </a:extLst>
          </p:cNvPr>
          <p:cNvSpPr txBox="1"/>
          <p:nvPr/>
        </p:nvSpPr>
        <p:spPr>
          <a:xfrm>
            <a:off x="2226059" y="4840396"/>
            <a:ext cx="5889610" cy="356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Elles ne sont pas images l'une de l'autre dans un miroir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51F1773-D107-4EE1-8BD9-465581B55219}"/>
              </a:ext>
            </a:extLst>
          </p:cNvPr>
          <p:cNvSpPr txBox="1"/>
          <p:nvPr/>
        </p:nvSpPr>
        <p:spPr>
          <a:xfrm>
            <a:off x="2226059" y="3672785"/>
            <a:ext cx="3505112" cy="356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Elles ne sont pas superposables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4FC9CC0A-2E93-4404-B926-73A5FCC8CE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Diastéréoisomérie Z/E</a:t>
            </a:r>
          </a:p>
        </p:txBody>
      </p:sp>
      <p:grpSp>
        <p:nvGrpSpPr>
          <p:cNvPr id="5" name="Groupe 4" descr="CLC   H\C(\4Ch3)=0C(/2H)\Ch3">
            <a:extLst>
              <a:ext uri="{FF2B5EF4-FFF2-40B4-BE49-F238E27FC236}">
                <a16:creationId xmlns:a16="http://schemas.microsoft.com/office/drawing/2014/main" xmlns="" id="{8E2831D7-2023-4183-94D1-64E9EC0B772E}"/>
              </a:ext>
            </a:extLst>
          </p:cNvPr>
          <p:cNvGrpSpPr/>
          <p:nvPr/>
        </p:nvGrpSpPr>
        <p:grpSpPr>
          <a:xfrm>
            <a:off x="1766876" y="2944797"/>
            <a:ext cx="1983242" cy="1613523"/>
            <a:chOff x="1766876" y="2944797"/>
            <a:chExt cx="1983242" cy="1613523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63707F48-687D-4AA7-8F97-6BC90D5FB187}"/>
                </a:ext>
              </a:extLst>
            </p:cNvPr>
            <p:cNvSpPr txBox="1"/>
            <p:nvPr/>
          </p:nvSpPr>
          <p:spPr>
            <a:xfrm>
              <a:off x="1766876" y="2944797"/>
              <a:ext cx="212396" cy="33875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722" tIns="722" rIns="722" bIns="722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2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Microsoft YaHei" pitchFamily="2"/>
                  <a:cs typeface="Arial" pitchFamily="2"/>
                </a:rPr>
                <a:t>H</a:t>
              </a:r>
            </a:p>
          </p:txBody>
        </p:sp>
        <p:sp>
          <p:nvSpPr>
            <p:cNvPr id="7" name="Connecteur droit 6">
              <a:extLst>
                <a:ext uri="{FF2B5EF4-FFF2-40B4-BE49-F238E27FC236}">
                  <a16:creationId xmlns:a16="http://schemas.microsoft.com/office/drawing/2014/main" xmlns="" id="{FEA33CDD-9451-4527-B6B6-F4F2EAEAD8C0}"/>
                </a:ext>
              </a:extLst>
            </p:cNvPr>
            <p:cNvSpPr/>
            <p:nvPr/>
          </p:nvSpPr>
          <p:spPr>
            <a:xfrm>
              <a:off x="1933919" y="3232797"/>
              <a:ext cx="230401" cy="39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3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7562" tIns="7562" rIns="7562" bIns="7562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7D859122-DDD8-43C7-A72B-389A7F027AB5}"/>
                </a:ext>
              </a:extLst>
            </p:cNvPr>
            <p:cNvSpPr txBox="1"/>
            <p:nvPr/>
          </p:nvSpPr>
          <p:spPr>
            <a:xfrm>
              <a:off x="2135517" y="3581640"/>
              <a:ext cx="197281" cy="33875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722" tIns="722" rIns="722" bIns="722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2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Microsoft YaHei" pitchFamily="2"/>
                  <a:cs typeface="Arial" pitchFamily="2"/>
                </a:rPr>
                <a:t>C</a:t>
              </a: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D5C04620-2AA7-4014-8BA6-33C28867A358}"/>
                </a:ext>
              </a:extLst>
            </p:cNvPr>
            <p:cNvGrpSpPr/>
            <p:nvPr/>
          </p:nvGrpSpPr>
          <p:grpSpPr>
            <a:xfrm>
              <a:off x="1767242" y="3870362"/>
              <a:ext cx="509759" cy="687958"/>
              <a:chOff x="1767242" y="3870362"/>
              <a:chExt cx="509759" cy="687958"/>
            </a:xfrm>
          </p:grpSpPr>
          <p:sp>
            <p:nvSpPr>
              <p:cNvPr id="10" name="Connecteur droit 9">
                <a:extLst>
                  <a:ext uri="{FF2B5EF4-FFF2-40B4-BE49-F238E27FC236}">
                    <a16:creationId xmlns:a16="http://schemas.microsoft.com/office/drawing/2014/main" xmlns="" id="{D4EA993A-2BBB-4ABF-8AA2-034218A8300C}"/>
                  </a:ext>
                </a:extLst>
              </p:cNvPr>
              <p:cNvSpPr/>
              <p:nvPr/>
            </p:nvSpPr>
            <p:spPr>
              <a:xfrm flipH="1">
                <a:off x="1934641" y="3870362"/>
                <a:ext cx="230044" cy="3992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3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7562" tIns="7562" rIns="7562" bIns="7562" anchor="ctr" anchorCtr="1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58FBB590-B968-4438-8387-2F0B6E9E9107}"/>
                  </a:ext>
                </a:extLst>
              </p:cNvPr>
              <p:cNvSpPr txBox="1"/>
              <p:nvPr/>
            </p:nvSpPr>
            <p:spPr>
              <a:xfrm>
                <a:off x="1767242" y="4219197"/>
                <a:ext cx="509759" cy="33912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722" tIns="722" rIns="722" bIns="722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2200" b="0" i="0" u="none" strike="noStrike" kern="1200" cap="none" spc="0" baseline="0">
                    <a:solidFill>
                      <a:srgbClr val="000000"/>
                    </a:solidFill>
                    <a:uFillTx/>
                    <a:latin typeface="Verdana" pitchFamily="34"/>
                    <a:ea typeface="Microsoft YaHei" pitchFamily="2"/>
                    <a:cs typeface="Arial" pitchFamily="2"/>
                  </a:rPr>
                  <a:t>CH</a:t>
                </a:r>
                <a:r>
                  <a:rPr lang="fr-FR" sz="2200" b="0" i="0" u="none" strike="noStrike" kern="1200" cap="none" spc="0" baseline="-9000">
                    <a:solidFill>
                      <a:srgbClr val="000000"/>
                    </a:solidFill>
                    <a:uFillTx/>
                    <a:latin typeface="Verdana" pitchFamily="34"/>
                    <a:ea typeface="Microsoft YaHei" pitchFamily="2"/>
                    <a:cs typeface="Arial" pitchFamily="2"/>
                  </a:rPr>
                  <a:t>3</a:t>
                </a:r>
              </a:p>
            </p:txBody>
          </p:sp>
        </p:grpSp>
        <p:sp>
          <p:nvSpPr>
            <p:cNvPr id="12" name="Connecteur droit 11">
              <a:extLst>
                <a:ext uri="{FF2B5EF4-FFF2-40B4-BE49-F238E27FC236}">
                  <a16:creationId xmlns:a16="http://schemas.microsoft.com/office/drawing/2014/main" xmlns="" id="{3D51B956-85B8-4EC0-BA37-3604A90044BF}"/>
                </a:ext>
              </a:extLst>
            </p:cNvPr>
            <p:cNvSpPr/>
            <p:nvPr/>
          </p:nvSpPr>
          <p:spPr>
            <a:xfrm>
              <a:off x="2372035" y="3732123"/>
              <a:ext cx="46115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3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7562" tIns="7562" rIns="7562" bIns="7562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3" name="Connecteur droit 12">
              <a:extLst>
                <a:ext uri="{FF2B5EF4-FFF2-40B4-BE49-F238E27FC236}">
                  <a16:creationId xmlns:a16="http://schemas.microsoft.com/office/drawing/2014/main" xmlns="" id="{3A60FD90-198A-4BA2-8A1D-D967C4255575}"/>
                </a:ext>
              </a:extLst>
            </p:cNvPr>
            <p:cNvSpPr/>
            <p:nvPr/>
          </p:nvSpPr>
          <p:spPr>
            <a:xfrm>
              <a:off x="2372035" y="3771360"/>
              <a:ext cx="46115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3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7562" tIns="7562" rIns="7562" bIns="7562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89891565-AA02-4FF9-BC28-109700F73C7E}"/>
                </a:ext>
              </a:extLst>
            </p:cNvPr>
            <p:cNvSpPr txBox="1"/>
            <p:nvPr/>
          </p:nvSpPr>
          <p:spPr>
            <a:xfrm>
              <a:off x="2872797" y="3581640"/>
              <a:ext cx="197281" cy="33875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722" tIns="722" rIns="722" bIns="722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2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Microsoft YaHei" pitchFamily="2"/>
                  <a:cs typeface="Arial" pitchFamily="2"/>
                </a:rPr>
                <a:t>C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49C4EC90-C861-4C33-B498-EFB456045DC5}"/>
                </a:ext>
              </a:extLst>
            </p:cNvPr>
            <p:cNvGrpSpPr/>
            <p:nvPr/>
          </p:nvGrpSpPr>
          <p:grpSpPr>
            <a:xfrm>
              <a:off x="3038761" y="2944797"/>
              <a:ext cx="413637" cy="688323"/>
              <a:chOff x="3038761" y="2944797"/>
              <a:chExt cx="413637" cy="688323"/>
            </a:xfrm>
          </p:grpSpPr>
          <p:sp>
            <p:nvSpPr>
              <p:cNvPr id="16" name="Connecteur droit 15">
                <a:extLst>
                  <a:ext uri="{FF2B5EF4-FFF2-40B4-BE49-F238E27FC236}">
                    <a16:creationId xmlns:a16="http://schemas.microsoft.com/office/drawing/2014/main" xmlns="" id="{84364AD1-9B32-42DA-8AC9-FF1B48886B2A}"/>
                  </a:ext>
                </a:extLst>
              </p:cNvPr>
              <p:cNvSpPr/>
              <p:nvPr/>
            </p:nvSpPr>
            <p:spPr>
              <a:xfrm flipV="1">
                <a:off x="3038761" y="3234241"/>
                <a:ext cx="230401" cy="3988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3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7562" tIns="7562" rIns="7562" bIns="7562" anchor="ctr" anchorCtr="1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8D94A3B8-2ED5-4E2B-AE8A-E9F7B6A992E7}"/>
                  </a:ext>
                </a:extLst>
              </p:cNvPr>
              <p:cNvSpPr txBox="1"/>
              <p:nvPr/>
            </p:nvSpPr>
            <p:spPr>
              <a:xfrm>
                <a:off x="3240002" y="2944797"/>
                <a:ext cx="212396" cy="33875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722" tIns="722" rIns="722" bIns="722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2200" b="0" i="0" u="none" strike="noStrike" kern="1200" cap="none" spc="0" baseline="0">
                    <a:solidFill>
                      <a:srgbClr val="000000"/>
                    </a:solidFill>
                    <a:uFillTx/>
                    <a:latin typeface="Verdana" pitchFamily="34"/>
                    <a:ea typeface="Microsoft YaHei" pitchFamily="2"/>
                    <a:cs typeface="Arial" pitchFamily="2"/>
                  </a:rPr>
                  <a:t>H</a:t>
                </a:r>
              </a:p>
            </p:txBody>
          </p:sp>
        </p:grpSp>
        <p:sp>
          <p:nvSpPr>
            <p:cNvPr id="18" name="Connecteur droit 17">
              <a:extLst>
                <a:ext uri="{FF2B5EF4-FFF2-40B4-BE49-F238E27FC236}">
                  <a16:creationId xmlns:a16="http://schemas.microsoft.com/office/drawing/2014/main" xmlns="" id="{F979197E-3E19-4EF1-B7AA-D520FF06964D}"/>
                </a:ext>
              </a:extLst>
            </p:cNvPr>
            <p:cNvSpPr/>
            <p:nvPr/>
          </p:nvSpPr>
          <p:spPr>
            <a:xfrm>
              <a:off x="3038761" y="3870362"/>
              <a:ext cx="230401" cy="39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3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7562" tIns="7562" rIns="7562" bIns="7562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2BF0B358-8C86-4E48-98AB-97F6787C5FC5}"/>
                </a:ext>
              </a:extLst>
            </p:cNvPr>
            <p:cNvSpPr txBox="1"/>
            <p:nvPr/>
          </p:nvSpPr>
          <p:spPr>
            <a:xfrm>
              <a:off x="3240359" y="4219197"/>
              <a:ext cx="509759" cy="3391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722" tIns="722" rIns="722" bIns="722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2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Microsoft YaHei" pitchFamily="2"/>
                  <a:cs typeface="Arial" pitchFamily="2"/>
                </a:rPr>
                <a:t>CH</a:t>
              </a:r>
              <a:r>
                <a:rPr lang="fr-FR" sz="2200" b="0" i="0" u="none" strike="noStrike" kern="1200" cap="none" spc="0" baseline="-9000">
                  <a:solidFill>
                    <a:srgbClr val="000000"/>
                  </a:solidFill>
                  <a:uFillTx/>
                  <a:latin typeface="Verdana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</p:grpSp>
      <p:grpSp>
        <p:nvGrpSpPr>
          <p:cNvPr id="20" name="Groupe 19" descr="CLC   Ch3\C(\4H)=0C(/2H)\Ch3">
            <a:extLst>
              <a:ext uri="{FF2B5EF4-FFF2-40B4-BE49-F238E27FC236}">
                <a16:creationId xmlns:a16="http://schemas.microsoft.com/office/drawing/2014/main" xmlns="" id="{010E7BC7-2EBE-4146-ADB3-494EFC808E9E}"/>
              </a:ext>
            </a:extLst>
          </p:cNvPr>
          <p:cNvGrpSpPr/>
          <p:nvPr/>
        </p:nvGrpSpPr>
        <p:grpSpPr>
          <a:xfrm>
            <a:off x="5471998" y="2808003"/>
            <a:ext cx="1983241" cy="1613522"/>
            <a:chOff x="5471998" y="2808003"/>
            <a:chExt cx="1983241" cy="1613522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52A5D799-B850-411D-8416-0C686545F3F6}"/>
                </a:ext>
              </a:extLst>
            </p:cNvPr>
            <p:cNvSpPr txBox="1"/>
            <p:nvPr/>
          </p:nvSpPr>
          <p:spPr>
            <a:xfrm>
              <a:off x="5472363" y="2808003"/>
              <a:ext cx="509759" cy="3391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722" tIns="722" rIns="722" bIns="722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2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Microsoft YaHei" pitchFamily="2"/>
                  <a:cs typeface="Arial" pitchFamily="2"/>
                </a:rPr>
                <a:t>CH</a:t>
              </a:r>
              <a:r>
                <a:rPr lang="fr-FR" sz="2200" b="0" i="0" u="none" strike="noStrike" kern="1200" cap="none" spc="0" baseline="-9000">
                  <a:solidFill>
                    <a:srgbClr val="000000"/>
                  </a:solidFill>
                  <a:uFillTx/>
                  <a:latin typeface="Verdana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  <p:sp>
          <p:nvSpPr>
            <p:cNvPr id="22" name="Connecteur droit 21">
              <a:extLst>
                <a:ext uri="{FF2B5EF4-FFF2-40B4-BE49-F238E27FC236}">
                  <a16:creationId xmlns:a16="http://schemas.microsoft.com/office/drawing/2014/main" xmlns="" id="{5AEAEA98-3A64-47A0-98B1-DAAB719B141C}"/>
                </a:ext>
              </a:extLst>
            </p:cNvPr>
            <p:cNvSpPr/>
            <p:nvPr/>
          </p:nvSpPr>
          <p:spPr>
            <a:xfrm>
              <a:off x="5639040" y="3096716"/>
              <a:ext cx="230401" cy="39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3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7562" tIns="7562" rIns="7562" bIns="7562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C09A861A-1C24-4980-8F09-4B171556DDDC}"/>
                </a:ext>
              </a:extLst>
            </p:cNvPr>
            <p:cNvSpPr txBox="1"/>
            <p:nvPr/>
          </p:nvSpPr>
          <p:spPr>
            <a:xfrm>
              <a:off x="5840638" y="3444837"/>
              <a:ext cx="197281" cy="33875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722" tIns="722" rIns="722" bIns="722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2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Microsoft YaHei" pitchFamily="2"/>
                  <a:cs typeface="Arial" pitchFamily="2"/>
                </a:rPr>
                <a:t>C</a:t>
              </a:r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xmlns="" id="{1612138C-6219-46F7-9B40-FE9355696983}"/>
                </a:ext>
              </a:extLst>
            </p:cNvPr>
            <p:cNvGrpSpPr/>
            <p:nvPr/>
          </p:nvGrpSpPr>
          <p:grpSpPr>
            <a:xfrm>
              <a:off x="5471998" y="3733559"/>
              <a:ext cx="397800" cy="687600"/>
              <a:chOff x="5471998" y="3733559"/>
              <a:chExt cx="397800" cy="687600"/>
            </a:xfrm>
          </p:grpSpPr>
          <p:sp>
            <p:nvSpPr>
              <p:cNvPr id="25" name="Connecteur droit 24">
                <a:extLst>
                  <a:ext uri="{FF2B5EF4-FFF2-40B4-BE49-F238E27FC236}">
                    <a16:creationId xmlns:a16="http://schemas.microsoft.com/office/drawing/2014/main" xmlns="" id="{1E4CC238-AE70-4CDB-986E-B4D26D2699F9}"/>
                  </a:ext>
                </a:extLst>
              </p:cNvPr>
              <p:cNvSpPr/>
              <p:nvPr/>
            </p:nvSpPr>
            <p:spPr>
              <a:xfrm flipH="1">
                <a:off x="5639763" y="3733559"/>
                <a:ext cx="230035" cy="3992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3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7562" tIns="7562" rIns="7562" bIns="7562" anchor="ctr" anchorCtr="1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xmlns="" id="{9F09F7CE-1794-407D-82E7-4224CE521E6B}"/>
                  </a:ext>
                </a:extLst>
              </p:cNvPr>
              <p:cNvSpPr txBox="1"/>
              <p:nvPr/>
            </p:nvSpPr>
            <p:spPr>
              <a:xfrm>
                <a:off x="5471998" y="4082402"/>
                <a:ext cx="212396" cy="33875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722" tIns="722" rIns="722" bIns="722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2200" b="0" i="0" u="none" strike="noStrike" kern="1200" cap="none" spc="0" baseline="0">
                    <a:solidFill>
                      <a:srgbClr val="000000"/>
                    </a:solidFill>
                    <a:uFillTx/>
                    <a:latin typeface="Verdana" pitchFamily="34"/>
                    <a:ea typeface="Microsoft YaHei" pitchFamily="2"/>
                    <a:cs typeface="Arial" pitchFamily="2"/>
                  </a:rPr>
                  <a:t>H</a:t>
                </a:r>
              </a:p>
            </p:txBody>
          </p:sp>
        </p:grpSp>
        <p:sp>
          <p:nvSpPr>
            <p:cNvPr id="27" name="Connecteur droit 26">
              <a:extLst>
                <a:ext uri="{FF2B5EF4-FFF2-40B4-BE49-F238E27FC236}">
                  <a16:creationId xmlns:a16="http://schemas.microsoft.com/office/drawing/2014/main" xmlns="" id="{832F27AC-D801-445B-8003-FA3BF0604775}"/>
                </a:ext>
              </a:extLst>
            </p:cNvPr>
            <p:cNvSpPr/>
            <p:nvPr/>
          </p:nvSpPr>
          <p:spPr>
            <a:xfrm>
              <a:off x="6077157" y="3595320"/>
              <a:ext cx="46115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3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7562" tIns="7562" rIns="7562" bIns="7562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8" name="Connecteur droit 27">
              <a:extLst>
                <a:ext uri="{FF2B5EF4-FFF2-40B4-BE49-F238E27FC236}">
                  <a16:creationId xmlns:a16="http://schemas.microsoft.com/office/drawing/2014/main" xmlns="" id="{D512A998-278C-4772-8086-1D1E12F114AB}"/>
                </a:ext>
              </a:extLst>
            </p:cNvPr>
            <p:cNvSpPr/>
            <p:nvPr/>
          </p:nvSpPr>
          <p:spPr>
            <a:xfrm>
              <a:off x="6077157" y="3634557"/>
              <a:ext cx="46115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3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7562" tIns="7562" rIns="7562" bIns="7562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xmlns="" id="{E17807CD-F53F-4807-B407-26A0CD5CF9EF}"/>
                </a:ext>
              </a:extLst>
            </p:cNvPr>
            <p:cNvSpPr txBox="1"/>
            <p:nvPr/>
          </p:nvSpPr>
          <p:spPr>
            <a:xfrm>
              <a:off x="6577919" y="3444837"/>
              <a:ext cx="197281" cy="33875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722" tIns="722" rIns="722" bIns="722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2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Microsoft YaHei" pitchFamily="2"/>
                  <a:cs typeface="Arial" pitchFamily="2"/>
                </a:rPr>
                <a:t>C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xmlns="" id="{FB5DE743-9907-4560-80C3-BC3A57B6E899}"/>
                </a:ext>
              </a:extLst>
            </p:cNvPr>
            <p:cNvGrpSpPr/>
            <p:nvPr/>
          </p:nvGrpSpPr>
          <p:grpSpPr>
            <a:xfrm>
              <a:off x="6743882" y="2808003"/>
              <a:ext cx="413628" cy="688314"/>
              <a:chOff x="6743882" y="2808003"/>
              <a:chExt cx="413628" cy="688314"/>
            </a:xfrm>
          </p:grpSpPr>
          <p:sp>
            <p:nvSpPr>
              <p:cNvPr id="31" name="Connecteur droit 30">
                <a:extLst>
                  <a:ext uri="{FF2B5EF4-FFF2-40B4-BE49-F238E27FC236}">
                    <a16:creationId xmlns:a16="http://schemas.microsoft.com/office/drawing/2014/main" xmlns="" id="{04E65EB3-BD2D-43CE-8717-999EF6458374}"/>
                  </a:ext>
                </a:extLst>
              </p:cNvPr>
              <p:cNvSpPr/>
              <p:nvPr/>
            </p:nvSpPr>
            <p:spPr>
              <a:xfrm flipV="1">
                <a:off x="6743882" y="3097438"/>
                <a:ext cx="230401" cy="3988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583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7562" tIns="7562" rIns="7562" bIns="7562" anchor="ctr" anchorCtr="1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xmlns="" id="{6EC49A99-5241-4485-AF39-AAA6B0766A1B}"/>
                  </a:ext>
                </a:extLst>
              </p:cNvPr>
              <p:cNvSpPr txBox="1"/>
              <p:nvPr/>
            </p:nvSpPr>
            <p:spPr>
              <a:xfrm>
                <a:off x="6945114" y="2808003"/>
                <a:ext cx="212396" cy="33875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722" tIns="722" rIns="722" bIns="722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2200" b="0" i="0" u="none" strike="noStrike" kern="1200" cap="none" spc="0" baseline="0">
                    <a:solidFill>
                      <a:srgbClr val="000000"/>
                    </a:solidFill>
                    <a:uFillTx/>
                    <a:latin typeface="Verdana" pitchFamily="34"/>
                    <a:ea typeface="Microsoft YaHei" pitchFamily="2"/>
                    <a:cs typeface="Arial" pitchFamily="2"/>
                  </a:rPr>
                  <a:t>H</a:t>
                </a:r>
              </a:p>
            </p:txBody>
          </p:sp>
        </p:grpSp>
        <p:sp>
          <p:nvSpPr>
            <p:cNvPr id="33" name="Connecteur droit 32">
              <a:extLst>
                <a:ext uri="{FF2B5EF4-FFF2-40B4-BE49-F238E27FC236}">
                  <a16:creationId xmlns:a16="http://schemas.microsoft.com/office/drawing/2014/main" xmlns="" id="{775990A6-8EB6-4F91-A471-74D59D6A3E50}"/>
                </a:ext>
              </a:extLst>
            </p:cNvPr>
            <p:cNvSpPr/>
            <p:nvPr/>
          </p:nvSpPr>
          <p:spPr>
            <a:xfrm>
              <a:off x="6743882" y="3733559"/>
              <a:ext cx="230401" cy="399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5837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7562" tIns="7562" rIns="7562" bIns="7562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2A8AC545-FE2F-404D-ADF8-08AC6FBE70ED}"/>
                </a:ext>
              </a:extLst>
            </p:cNvPr>
            <p:cNvSpPr txBox="1"/>
            <p:nvPr/>
          </p:nvSpPr>
          <p:spPr>
            <a:xfrm>
              <a:off x="6945480" y="4082402"/>
              <a:ext cx="509759" cy="3391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722" tIns="722" rIns="722" bIns="722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2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Microsoft YaHei" pitchFamily="2"/>
                  <a:cs typeface="Arial" pitchFamily="2"/>
                </a:rPr>
                <a:t>CH</a:t>
              </a:r>
              <a:r>
                <a:rPr lang="fr-FR" sz="2200" b="0" i="0" u="none" strike="noStrike" kern="1200" cap="none" spc="0" baseline="-9000">
                  <a:solidFill>
                    <a:srgbClr val="000000"/>
                  </a:solidFill>
                  <a:uFillTx/>
                  <a:latin typeface="Verdana" pitchFamily="34"/>
                  <a:ea typeface="Microsoft YaHei" pitchFamily="2"/>
                  <a:cs typeface="Arial" pitchFamily="2"/>
                </a:rPr>
                <a:t>3</a:t>
              </a: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CB7E5EFE-4A70-4B3D-B276-07AA5E903251}"/>
              </a:ext>
            </a:extLst>
          </p:cNvPr>
          <p:cNvSpPr txBox="1"/>
          <p:nvPr/>
        </p:nvSpPr>
        <p:spPr>
          <a:xfrm>
            <a:off x="1859039" y="5557320"/>
            <a:ext cx="1524963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(Z)-but-2-ène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5251C1AC-B8D3-48FE-BA43-AEC93F949E3B}"/>
              </a:ext>
            </a:extLst>
          </p:cNvPr>
          <p:cNvSpPr txBox="1"/>
          <p:nvPr/>
        </p:nvSpPr>
        <p:spPr>
          <a:xfrm>
            <a:off x="5687997" y="5629320"/>
            <a:ext cx="1537197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(E)-but-2-ène</a:t>
            </a:r>
          </a:p>
        </p:txBody>
      </p:sp>
      <p:pic>
        <p:nvPicPr>
          <p:cNvPr id="37" name="Image 36">
            <a:hlinkClick r:id="rId3" action="ppaction://hlinksldjump"/>
            <a:extLst>
              <a:ext uri="{FF2B5EF4-FFF2-40B4-BE49-F238E27FC236}">
                <a16:creationId xmlns:a16="http://schemas.microsoft.com/office/drawing/2014/main" xmlns="" id="{E8EC196A-91E3-4D1B-BA4A-2125099D42E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54280" y="3168002"/>
            <a:ext cx="765718" cy="7394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B44507F-6D58-4C5A-9D12-60EE522BE6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Diastéréoisomérie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D798973-2754-4908-AE22-E3EDAC661E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3998" y="2448004"/>
            <a:ext cx="3600001" cy="2592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E657213-89A2-4224-BB1F-14CD60576AA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55998" y="2448004"/>
            <a:ext cx="3528002" cy="25200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F67F943E-B275-4CE0-B25B-3174438EE2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Application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F9E7EA5-36E0-4E47-9B0C-FBCFA5653B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7116" y="1871996"/>
            <a:ext cx="6446876" cy="41457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748CD3D0-4C3E-484F-98FB-34C90D4E0D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Application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32BF5A1-2FFF-4B9E-AA36-F3D40E7646E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3996" y="2192036"/>
            <a:ext cx="6445075" cy="41439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9E017CCA-26F4-4B42-852F-DD4F676C2E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Stéréoisomères et propriétés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13AEE6B-2439-4B36-A30F-472696E524E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9" y="2087995"/>
            <a:ext cx="8496001" cy="33120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056D3622-2C03-4EB4-A973-E6A75063988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424001" y="6550560"/>
            <a:ext cx="639357" cy="6494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A1B06121-11CF-4AFE-817E-DA5A86A1270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072000" y="6551996"/>
            <a:ext cx="647998" cy="6494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C6487E8D-69A3-4DF7-A867-810BD2B12E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Enantiomères et réactivité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C3FEA1D-0382-47F1-9461-A996CF2C5D7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151997" cy="7488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BDD4DF35-DDC4-449D-B4BF-5002EF1017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658998"/>
            <a:ext cx="7200003" cy="553998"/>
          </a:xfrm>
        </p:spPr>
        <p:txBody>
          <a:bodyPr>
            <a:spAutoFit/>
          </a:bodyPr>
          <a:lstStyle/>
          <a:p>
            <a:pPr lvl="0"/>
            <a:r>
              <a:rPr lang="fr-FR" dirty="0"/>
              <a:t>Isomérie de constitution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C709703-F85C-402F-8E7E-0F557ADCCD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40496" y="2567640"/>
            <a:ext cx="6767995" cy="2664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xmlns="" id="{7D255BFF-7DD0-46F2-BA6F-DAED39C0D2A6}"/>
              </a:ext>
            </a:extLst>
          </p:cNvPr>
          <p:cNvSpPr txBox="1"/>
          <p:nvPr/>
        </p:nvSpPr>
        <p:spPr>
          <a:xfrm>
            <a:off x="1931911" y="5570748"/>
            <a:ext cx="548640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Application instantanée</a:t>
            </a:r>
            <a:r>
              <a:rPr lang="fr-F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Trouver 2 isomères de chaine de la molécule de formule brute </a:t>
            </a:r>
            <a:r>
              <a:rPr lang="fr-FR" sz="2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</a:t>
            </a:r>
            <a:r>
              <a:rPr lang="fr-FR" sz="2200" b="1" i="0" u="none" strike="noStrike" kern="1200" cap="none" spc="0" baseline="-25000" dirty="0">
                <a:solidFill>
                  <a:srgbClr val="000000"/>
                </a:solidFill>
                <a:uFillTx/>
                <a:latin typeface="Calibri"/>
              </a:rPr>
              <a:t>4</a:t>
            </a:r>
            <a:r>
              <a:rPr lang="fr-FR" sz="2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</a:t>
            </a:r>
            <a:r>
              <a:rPr lang="fr-FR" sz="2200" b="1" i="0" u="none" strike="noStrike" kern="1200" cap="none" spc="0" baseline="-25000" dirty="0">
                <a:solidFill>
                  <a:srgbClr val="000000"/>
                </a:solidFill>
                <a:uFillTx/>
                <a:latin typeface="Calibri"/>
              </a:rPr>
              <a:t>10</a:t>
            </a:r>
            <a:r>
              <a:rPr lang="fr-FR" sz="2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</a:t>
            </a:r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1039336" y="1659368"/>
            <a:ext cx="1785150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CHAINE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55305F2-909A-48EC-A9B1-4046FDAB7A77}"/>
              </a:ext>
            </a:extLst>
          </p:cNvPr>
          <p:cNvSpPr/>
          <p:nvPr/>
        </p:nvSpPr>
        <p:spPr>
          <a:xfrm>
            <a:off x="375692" y="3318995"/>
            <a:ext cx="839050" cy="3265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8C1909-69F5-4731-BD2A-EA6B36A41F4E}"/>
              </a:ext>
            </a:extLst>
          </p:cNvPr>
          <p:cNvSpPr/>
          <p:nvPr/>
        </p:nvSpPr>
        <p:spPr>
          <a:xfrm>
            <a:off x="1606906" y="3307883"/>
            <a:ext cx="839050" cy="3265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3D50920-9353-4CAA-950F-727BF0947322}"/>
              </a:ext>
            </a:extLst>
          </p:cNvPr>
          <p:cNvSpPr/>
          <p:nvPr/>
        </p:nvSpPr>
        <p:spPr>
          <a:xfrm>
            <a:off x="2928836" y="3313822"/>
            <a:ext cx="839050" cy="3265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08614" y="2500686"/>
            <a:ext cx="3577893" cy="5691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0D2593-2AB5-46A7-B50F-6610323193C4}"/>
              </a:ext>
            </a:extLst>
          </p:cNvPr>
          <p:cNvSpPr/>
          <p:nvPr/>
        </p:nvSpPr>
        <p:spPr>
          <a:xfrm>
            <a:off x="3633834" y="4608946"/>
            <a:ext cx="1833873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BDC6A4-106E-4363-852A-2967843B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8" y="575998"/>
            <a:ext cx="8528035" cy="719998"/>
          </a:xfrm>
        </p:spPr>
        <p:txBody>
          <a:bodyPr/>
          <a:lstStyle/>
          <a:p>
            <a:pPr algn="ctr"/>
            <a:r>
              <a:rPr lang="fr-FR" dirty="0"/>
              <a:t>ISOMERIE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F1C29DB2-4356-4924-BA6F-6D3CAFCCB89D}"/>
              </a:ext>
            </a:extLst>
          </p:cNvPr>
          <p:cNvSpPr/>
          <p:nvPr/>
        </p:nvSpPr>
        <p:spPr>
          <a:xfrm rot="8769031">
            <a:off x="1634521" y="1615813"/>
            <a:ext cx="1824728" cy="4198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xmlns="" id="{3F669F81-1110-4807-9069-2520A325EB80}"/>
              </a:ext>
            </a:extLst>
          </p:cNvPr>
          <p:cNvSpPr/>
          <p:nvPr/>
        </p:nvSpPr>
        <p:spPr>
          <a:xfrm rot="3035582">
            <a:off x="5422971" y="1577336"/>
            <a:ext cx="1452292" cy="48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EF29D7-A6EA-4DA5-B052-18B985615B0E}"/>
              </a:ext>
            </a:extLst>
          </p:cNvPr>
          <p:cNvSpPr/>
          <p:nvPr/>
        </p:nvSpPr>
        <p:spPr>
          <a:xfrm>
            <a:off x="5613129" y="2481791"/>
            <a:ext cx="2370730" cy="65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xmlns="" id="{A1636BC8-2D5A-4F9D-9A2A-3CDD5DE78CD3}"/>
              </a:ext>
            </a:extLst>
          </p:cNvPr>
          <p:cNvSpPr/>
          <p:nvPr/>
        </p:nvSpPr>
        <p:spPr>
          <a:xfrm rot="2311881">
            <a:off x="4796133" y="3213867"/>
            <a:ext cx="614039" cy="124421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xmlns="" id="{3AF9C699-8DF0-45CE-8FBA-B5A8E4905121}"/>
              </a:ext>
            </a:extLst>
          </p:cNvPr>
          <p:cNvSpPr/>
          <p:nvPr/>
        </p:nvSpPr>
        <p:spPr>
          <a:xfrm rot="19692895">
            <a:off x="7255579" y="3264401"/>
            <a:ext cx="690466" cy="91196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DC4D3D-C23F-43E8-A73D-33B293C7C786}"/>
              </a:ext>
            </a:extLst>
          </p:cNvPr>
          <p:cNvSpPr/>
          <p:nvPr/>
        </p:nvSpPr>
        <p:spPr>
          <a:xfrm>
            <a:off x="6990303" y="4418750"/>
            <a:ext cx="2049169" cy="49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xmlns="" id="{F7E77800-5437-4C36-BBEC-7FE681B0795A}"/>
              </a:ext>
            </a:extLst>
          </p:cNvPr>
          <p:cNvSpPr/>
          <p:nvPr/>
        </p:nvSpPr>
        <p:spPr>
          <a:xfrm rot="2083162">
            <a:off x="6154895" y="5182180"/>
            <a:ext cx="606489" cy="105594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xmlns="" id="{0D41C30E-D63D-470D-ABF6-AF75B906AE41}"/>
              </a:ext>
            </a:extLst>
          </p:cNvPr>
          <p:cNvSpPr/>
          <p:nvPr/>
        </p:nvSpPr>
        <p:spPr>
          <a:xfrm rot="19447951">
            <a:off x="7991123" y="5173394"/>
            <a:ext cx="610693" cy="99439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365D6A-476A-4BC0-A4A4-029AC1B6704C}"/>
              </a:ext>
            </a:extLst>
          </p:cNvPr>
          <p:cNvSpPr/>
          <p:nvPr/>
        </p:nvSpPr>
        <p:spPr>
          <a:xfrm>
            <a:off x="7828162" y="6215811"/>
            <a:ext cx="1803346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7B5B8B1-2A5E-4899-B37C-0B926EFA2B37}"/>
              </a:ext>
            </a:extLst>
          </p:cNvPr>
          <p:cNvSpPr/>
          <p:nvPr/>
        </p:nvSpPr>
        <p:spPr>
          <a:xfrm>
            <a:off x="5052521" y="6236524"/>
            <a:ext cx="1705611" cy="74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2785237" y="3277324"/>
            <a:ext cx="1126248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25735" y="3269503"/>
            <a:ext cx="970722" cy="42555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698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CHAINE</a:t>
            </a:r>
          </a:p>
        </p:txBody>
      </p:sp>
      <p:sp>
        <p:nvSpPr>
          <p:cNvPr id="29" name="Rectangle 28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1492296" y="3277324"/>
            <a:ext cx="1097101" cy="41773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FONCTION</a:t>
            </a:r>
          </a:p>
        </p:txBody>
      </p:sp>
      <p:sp>
        <p:nvSpPr>
          <p:cNvPr id="30" name="Rectangle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50712" y="2500686"/>
            <a:ext cx="3560773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Isomères de CONSTITUTION</a:t>
            </a:r>
          </a:p>
        </p:txBody>
      </p:sp>
      <p:sp>
        <p:nvSpPr>
          <p:cNvPr id="31" name="Rectangle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5644157" y="2459831"/>
            <a:ext cx="2370730" cy="65828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STEREOISOMERE</a:t>
            </a:r>
          </a:p>
        </p:txBody>
      </p:sp>
      <p:sp>
        <p:nvSpPr>
          <p:cNvPr id="32" name="Rectangle 31">
            <a:hlinkClick r:id="rId7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3421546" y="4546699"/>
            <a:ext cx="2198734" cy="63949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Stéréoisomère</a:t>
            </a:r>
            <a:r>
              <a:rPr lang="fr-FR" sz="1600" dirty="0">
                <a:solidFill>
                  <a:schemeClr val="tx1"/>
                </a:solidFill>
              </a:rPr>
              <a:t> de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CONFORMATION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6406480" y="4261581"/>
            <a:ext cx="2977759" cy="841888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Stéréoisomère</a:t>
            </a:r>
            <a:r>
              <a:rPr lang="fr-FR" sz="2400" dirty="0">
                <a:solidFill>
                  <a:schemeClr val="tx1"/>
                </a:solidFill>
              </a:rPr>
              <a:t> de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CONFIGURATION</a:t>
            </a:r>
          </a:p>
        </p:txBody>
      </p:sp>
      <p:sp>
        <p:nvSpPr>
          <p:cNvPr id="23" name="Rectangle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4302914" y="6278861"/>
            <a:ext cx="2441190" cy="70481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ENANTIOMERES</a:t>
            </a:r>
          </a:p>
        </p:txBody>
      </p:sp>
      <p:sp>
        <p:nvSpPr>
          <p:cNvPr id="24" name="Rectangle 2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7D49368-D072-4E7A-9409-980B788F7755}"/>
              </a:ext>
            </a:extLst>
          </p:cNvPr>
          <p:cNvSpPr/>
          <p:nvPr/>
        </p:nvSpPr>
        <p:spPr>
          <a:xfrm>
            <a:off x="7067172" y="6244769"/>
            <a:ext cx="2741884" cy="739167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 contourW="82550" prstMaterial="dkEdge">
            <a:bevelT/>
            <a:bevelB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DIASTEREOISOMERES</a:t>
            </a:r>
          </a:p>
        </p:txBody>
      </p:sp>
    </p:spTree>
    <p:extLst>
      <p:ext uri="{BB962C8B-B14F-4D97-AF65-F5344CB8AC3E}">
        <p14:creationId xmlns:p14="http://schemas.microsoft.com/office/powerpoint/2010/main" val="172023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22" grpId="0" animBg="1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B44507F-6D58-4C5A-9D12-60EE522BE6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658998"/>
            <a:ext cx="7200003" cy="553998"/>
          </a:xfrm>
        </p:spPr>
        <p:txBody>
          <a:bodyPr>
            <a:spAutoFit/>
          </a:bodyPr>
          <a:lstStyle/>
          <a:p>
            <a:pPr lvl="0"/>
            <a:r>
              <a:rPr lang="fr-FR" dirty="0"/>
              <a:t>EXERCICES A FAIRE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4959894-BD00-41EB-AB35-6225D31CDA6B}"/>
              </a:ext>
            </a:extLst>
          </p:cNvPr>
          <p:cNvSpPr txBox="1"/>
          <p:nvPr/>
        </p:nvSpPr>
        <p:spPr>
          <a:xfrm>
            <a:off x="1224039" y="4065676"/>
            <a:ext cx="3484017" cy="4869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CC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Exercice maison n°21-24 p271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C78547-D8C8-451F-B89E-869CE5B9E5FA}"/>
              </a:ext>
            </a:extLst>
          </p:cNvPr>
          <p:cNvSpPr/>
          <p:nvPr/>
        </p:nvSpPr>
        <p:spPr>
          <a:xfrm>
            <a:off x="1222807" y="3260317"/>
            <a:ext cx="348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33CC"/>
                </a:solidFill>
                <a:latin typeface="Arial" pitchFamily="18"/>
                <a:ea typeface="Microsoft YaHei" pitchFamily="2"/>
                <a:cs typeface="Arial" pitchFamily="2"/>
              </a:rPr>
              <a:t>Exercices maison n°7-12 p270</a:t>
            </a:r>
            <a:endParaRPr lang="fr-FR" b="1" dirty="0">
              <a:solidFill>
                <a:srgbClr val="FF33CC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5F2222A-2E92-42AB-A154-C063A6849A89}"/>
              </a:ext>
            </a:extLst>
          </p:cNvPr>
          <p:cNvSpPr txBox="1"/>
          <p:nvPr/>
        </p:nvSpPr>
        <p:spPr>
          <a:xfrm>
            <a:off x="1222807" y="2177851"/>
            <a:ext cx="3150399" cy="4869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00CC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Exercice maison n°16 p271</a:t>
            </a:r>
          </a:p>
        </p:txBody>
      </p:sp>
    </p:spTree>
    <p:extLst>
      <p:ext uri="{BB962C8B-B14F-4D97-AF65-F5344CB8AC3E}">
        <p14:creationId xmlns:p14="http://schemas.microsoft.com/office/powerpoint/2010/main" val="6610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25A27C-0D7B-4CA5-86FD-AEAB4BCACF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La représentation de CRAM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6AFCFC8-2D71-4932-9644-993F1E75A6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43844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Comment faire ?   </a:t>
            </a:r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 algn="l">
              <a:buSzPct val="45000"/>
              <a:buFont typeface="StarSymbol"/>
              <a:buChar char="●"/>
            </a:pPr>
            <a:r>
              <a:rPr lang="fr-FR"/>
              <a:t>Représentez selon Cram, la molécule d'éthanol C</a:t>
            </a:r>
            <a:r>
              <a:rPr lang="fr-FR" baseline="-25000"/>
              <a:t>2</a:t>
            </a:r>
            <a:r>
              <a:rPr lang="fr-FR"/>
              <a:t>H</a:t>
            </a:r>
            <a:r>
              <a:rPr lang="fr-FR" baseline="-25000"/>
              <a:t>6</a:t>
            </a:r>
            <a:r>
              <a:rPr lang="fr-FR"/>
              <a:t>O  </a:t>
            </a:r>
            <a:r>
              <a:rPr lang="fr-FR">
                <a:hlinkClick r:id="rId3" action="ppaction://hlinksldjump"/>
              </a:rPr>
              <a:t>Correction</a:t>
            </a:r>
            <a:endParaRPr lang="fr-FR"/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Exercices d'application maison : Ex n°9-11 p270</a:t>
            </a:r>
          </a:p>
        </p:txBody>
      </p:sp>
      <p:pic>
        <p:nvPicPr>
          <p:cNvPr id="4" name="Image 3">
            <a:hlinkClick r:id="rId4"/>
            <a:extLst>
              <a:ext uri="{FF2B5EF4-FFF2-40B4-BE49-F238E27FC236}">
                <a16:creationId xmlns:a16="http://schemas.microsoft.com/office/drawing/2014/main" xmlns="" id="{8F80B017-05D9-40EE-9DD6-A47148EC06C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20000" y="1481757"/>
            <a:ext cx="1295997" cy="11822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3D7AB1DE-CEE2-4D75-B24C-B633BE8453C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072000" y="6551996"/>
            <a:ext cx="647998" cy="6494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06AE3589-58E4-479D-B718-B09C954B331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424001" y="6550560"/>
            <a:ext cx="639357" cy="6494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38E62A3-3CBB-4D65-9B33-29F8AFECF9D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48515" y="1475283"/>
            <a:ext cx="6641634" cy="4647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3824CC1-5D6C-4CD1-A09D-E23215E3EF4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424001" y="6550560"/>
            <a:ext cx="639357" cy="6494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8DBDF8-DAC0-476A-BBEA-9811E7502F7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072000" y="6551996"/>
            <a:ext cx="647998" cy="6494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re 6">
            <a:extLst>
              <a:ext uri="{FF2B5EF4-FFF2-40B4-BE49-F238E27FC236}">
                <a16:creationId xmlns:a16="http://schemas.microsoft.com/office/drawing/2014/main" xmlns="" id="{E54E3637-355A-467E-82A1-DAF2A9C1C6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Cram : éthanol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Isomérie de constitution de chaine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0D63C86-4B6B-40E3-80A4-B4B3C250ABC8}"/>
              </a:ext>
            </a:extLst>
          </p:cNvPr>
          <p:cNvSpPr txBox="1"/>
          <p:nvPr/>
        </p:nvSpPr>
        <p:spPr>
          <a:xfrm>
            <a:off x="2405020" y="2417386"/>
            <a:ext cx="2318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C</a:t>
            </a:r>
            <a:r>
              <a:rPr lang="fr-FR" sz="4000" baseline="-25000" dirty="0"/>
              <a:t>10</a:t>
            </a:r>
            <a:r>
              <a:rPr lang="fr-FR" sz="4000" dirty="0"/>
              <a:t>H</a:t>
            </a:r>
            <a:r>
              <a:rPr lang="fr-FR" sz="4000" baseline="-25000" dirty="0"/>
              <a:t>22</a:t>
            </a:r>
            <a:r>
              <a:rPr lang="fr-FR" sz="4000" dirty="0"/>
              <a:t>  </a:t>
            </a:r>
            <a:r>
              <a:rPr lang="fr-FR" sz="4000" dirty="0">
                <a:sym typeface="Wingdings" panose="05000000000000000000" pitchFamily="2" charset="2"/>
              </a:rPr>
              <a:t> 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69ABD97-E452-4EF5-935E-2380A89C5230}"/>
              </a:ext>
            </a:extLst>
          </p:cNvPr>
          <p:cNvSpPr txBox="1"/>
          <p:nvPr/>
        </p:nvSpPr>
        <p:spPr>
          <a:xfrm>
            <a:off x="5411205" y="243114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75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9B3EA06-3538-46EE-9374-42F2923A4078}"/>
              </a:ext>
            </a:extLst>
          </p:cNvPr>
          <p:cNvSpPr txBox="1"/>
          <p:nvPr/>
        </p:nvSpPr>
        <p:spPr>
          <a:xfrm>
            <a:off x="2405020" y="3329895"/>
            <a:ext cx="2318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C</a:t>
            </a:r>
            <a:r>
              <a:rPr lang="fr-FR" sz="4000" baseline="-25000" dirty="0"/>
              <a:t>20</a:t>
            </a:r>
            <a:r>
              <a:rPr lang="fr-FR" sz="4000" dirty="0"/>
              <a:t>H</a:t>
            </a:r>
            <a:r>
              <a:rPr lang="fr-FR" sz="4000" baseline="-25000" dirty="0"/>
              <a:t>42</a:t>
            </a:r>
            <a:r>
              <a:rPr lang="fr-FR" sz="4000" dirty="0"/>
              <a:t>  </a:t>
            </a:r>
            <a:r>
              <a:rPr lang="fr-FR" sz="4000" dirty="0">
                <a:sym typeface="Wingdings" panose="05000000000000000000" pitchFamily="2" charset="2"/>
              </a:rPr>
              <a:t> </a:t>
            </a:r>
            <a:endParaRPr lang="fr-FR" sz="4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4A3F6C8-7E19-46F7-B094-01AF9221FC93}"/>
              </a:ext>
            </a:extLst>
          </p:cNvPr>
          <p:cNvSpPr txBox="1"/>
          <p:nvPr/>
        </p:nvSpPr>
        <p:spPr>
          <a:xfrm>
            <a:off x="5411205" y="3329895"/>
            <a:ext cx="1858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366 319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52674B5-802B-43EE-AA15-10C8CC1BF124}"/>
              </a:ext>
            </a:extLst>
          </p:cNvPr>
          <p:cNvSpPr txBox="1"/>
          <p:nvPr/>
        </p:nvSpPr>
        <p:spPr>
          <a:xfrm>
            <a:off x="2405020" y="4300418"/>
            <a:ext cx="2318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C</a:t>
            </a:r>
            <a:r>
              <a:rPr lang="fr-FR" sz="4000" baseline="-25000" dirty="0"/>
              <a:t>30</a:t>
            </a:r>
            <a:r>
              <a:rPr lang="fr-FR" sz="4000" dirty="0"/>
              <a:t>H</a:t>
            </a:r>
            <a:r>
              <a:rPr lang="fr-FR" sz="4000" baseline="-25000" dirty="0"/>
              <a:t>62</a:t>
            </a:r>
            <a:r>
              <a:rPr lang="fr-FR" sz="4000" dirty="0"/>
              <a:t>  </a:t>
            </a:r>
            <a:r>
              <a:rPr lang="fr-FR" sz="4000" dirty="0">
                <a:sym typeface="Wingdings" panose="05000000000000000000" pitchFamily="2" charset="2"/>
              </a:rPr>
              <a:t> </a:t>
            </a:r>
            <a:endParaRPr lang="fr-FR" sz="4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882340D-9307-4805-B50E-BEF7B5287944}"/>
              </a:ext>
            </a:extLst>
          </p:cNvPr>
          <p:cNvSpPr txBox="1"/>
          <p:nvPr/>
        </p:nvSpPr>
        <p:spPr>
          <a:xfrm>
            <a:off x="5378300" y="4274180"/>
            <a:ext cx="2325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4 milliards</a:t>
            </a:r>
          </a:p>
        </p:txBody>
      </p:sp>
    </p:spTree>
    <p:extLst>
      <p:ext uri="{BB962C8B-B14F-4D97-AF65-F5344CB8AC3E}">
        <p14:creationId xmlns:p14="http://schemas.microsoft.com/office/powerpoint/2010/main" val="30347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B0A090DC-83DB-452E-B69F-2A85901BE8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658998"/>
            <a:ext cx="7200003" cy="553998"/>
          </a:xfrm>
        </p:spPr>
        <p:txBody>
          <a:bodyPr>
            <a:spAutoFit/>
          </a:bodyPr>
          <a:lstStyle/>
          <a:p>
            <a:pPr lvl="0"/>
            <a:r>
              <a:rPr lang="fr-FR" dirty="0"/>
              <a:t>Isomérie de constitution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3FA19F0-27BA-4CF9-B20A-3338A94AB9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03868" y="3199768"/>
            <a:ext cx="2413321" cy="19615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57C38C8-AB18-42CD-A0B5-885E9123798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77552" y="3199768"/>
            <a:ext cx="2661836" cy="19072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FA85E78-ADF8-45E7-8600-CC200416A45E}"/>
              </a:ext>
            </a:extLst>
          </p:cNvPr>
          <p:cNvSpPr txBox="1"/>
          <p:nvPr/>
        </p:nvSpPr>
        <p:spPr>
          <a:xfrm>
            <a:off x="1833889" y="5536229"/>
            <a:ext cx="990064" cy="356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Ethan</a:t>
            </a: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ol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3FF8CC2-D09C-4508-89BB-610DC840E460}"/>
              </a:ext>
            </a:extLst>
          </p:cNvPr>
          <p:cNvSpPr txBox="1"/>
          <p:nvPr/>
        </p:nvSpPr>
        <p:spPr>
          <a:xfrm>
            <a:off x="6077552" y="5536229"/>
            <a:ext cx="2734901" cy="356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Méth</a:t>
            </a:r>
            <a:r>
              <a:rPr lang="fr-FR" sz="1800" b="1" i="0" u="none" strike="noStrike" kern="1200" cap="none" spc="0" baseline="0" dirty="0" err="1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oxy</a:t>
            </a:r>
            <a:r>
              <a:rPr lang="fr-FR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méthane</a:t>
            </a: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(éther)</a:t>
            </a: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883351" y="1852446"/>
            <a:ext cx="2194201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FONCTION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B0A090DC-83DB-452E-B69F-2A85901BE8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658998"/>
            <a:ext cx="7200003" cy="553998"/>
          </a:xfrm>
        </p:spPr>
        <p:txBody>
          <a:bodyPr>
            <a:spAutoFit/>
          </a:bodyPr>
          <a:lstStyle/>
          <a:p>
            <a:pPr lvl="0"/>
            <a:r>
              <a:rPr lang="fr-FR" dirty="0"/>
              <a:t>Isomérie de constitution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677ABA8-084E-485B-9630-7379BFA908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8604" y="2815912"/>
            <a:ext cx="2857972" cy="15130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9ACC045-B5F4-4071-AD94-34425620A6C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06163" y="2791407"/>
            <a:ext cx="1294918" cy="13222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3C9A0D9-F9F7-4853-B435-21083FD9DFDA}"/>
              </a:ext>
            </a:extLst>
          </p:cNvPr>
          <p:cNvSpPr txBox="1"/>
          <p:nvPr/>
        </p:nvSpPr>
        <p:spPr>
          <a:xfrm>
            <a:off x="2251469" y="4450201"/>
            <a:ext cx="1118561" cy="356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Propan</a:t>
            </a:r>
            <a:r>
              <a:rPr lang="fr-FR" sz="1800" b="1" i="0" u="none" strike="noStrike" kern="1200" cap="none" spc="0" baseline="0" dirty="0" err="1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al</a:t>
            </a:r>
            <a:endParaRPr lang="fr-FR" sz="1800" b="1" i="0" u="none" strike="noStrike" kern="1200" cap="none" spc="0" baseline="0" dirty="0">
              <a:solidFill>
                <a:srgbClr val="FF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8824CE5-C036-4638-9E0E-1498BAF636F4}"/>
              </a:ext>
            </a:extLst>
          </p:cNvPr>
          <p:cNvSpPr txBox="1"/>
          <p:nvPr/>
        </p:nvSpPr>
        <p:spPr>
          <a:xfrm>
            <a:off x="6806163" y="4450201"/>
            <a:ext cx="1336441" cy="356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Propan</a:t>
            </a:r>
            <a:r>
              <a:rPr lang="fr-FR" sz="18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one</a:t>
            </a:r>
          </a:p>
        </p:txBody>
      </p:sp>
      <p:sp>
        <p:nvSpPr>
          <p:cNvPr id="13" name="ZoneTexte 14">
            <a:extLst>
              <a:ext uri="{FF2B5EF4-FFF2-40B4-BE49-F238E27FC236}">
                <a16:creationId xmlns:a16="http://schemas.microsoft.com/office/drawing/2014/main" xmlns="" id="{6F1B7667-BFD7-478D-803F-5B791AAE6FA9}"/>
              </a:ext>
            </a:extLst>
          </p:cNvPr>
          <p:cNvSpPr txBox="1"/>
          <p:nvPr/>
        </p:nvSpPr>
        <p:spPr>
          <a:xfrm>
            <a:off x="2217601" y="5377916"/>
            <a:ext cx="548640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Application instantanée</a:t>
            </a:r>
            <a:r>
              <a:rPr lang="fr-F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Trouver 2 isomères de fonction de la molécule de formule brute </a:t>
            </a:r>
            <a:r>
              <a:rPr lang="fr-FR" sz="2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</a:t>
            </a:r>
            <a:r>
              <a:rPr lang="fr-FR" sz="2200" b="1" i="0" u="none" strike="noStrike" kern="1200" cap="none" spc="0" baseline="-25000">
                <a:solidFill>
                  <a:srgbClr val="000000"/>
                </a:solidFill>
                <a:uFillTx/>
                <a:latin typeface="Calibri"/>
              </a:rPr>
              <a:t>4</a:t>
            </a:r>
            <a:r>
              <a:rPr lang="fr-FR" sz="2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</a:t>
            </a:r>
            <a:r>
              <a:rPr lang="fr-FR" sz="2200" b="1" i="0" u="none" strike="noStrike" kern="1200" cap="none" spc="0" baseline="-25000">
                <a:solidFill>
                  <a:srgbClr val="000000"/>
                </a:solidFill>
                <a:uFillTx/>
                <a:latin typeface="Calibri"/>
              </a:rPr>
              <a:t>10</a:t>
            </a:r>
            <a:r>
              <a:rPr lang="fr-FR" sz="2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</a:t>
            </a: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3883351" y="1852446"/>
            <a:ext cx="2194201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22694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4DABB6D-0BF2-4D89-BAD7-5A660D8BE0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Isomérie de position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D8932CD-71DF-40D2-8082-21C40138E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r="9137" b="49640"/>
          <a:stretch/>
        </p:blipFill>
        <p:spPr>
          <a:xfrm>
            <a:off x="2083322" y="3144168"/>
            <a:ext cx="5620679" cy="25232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7184051" y="1833116"/>
            <a:ext cx="2007206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POSITION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4DABB6D-0BF2-4D89-BAD7-5A660D8BE0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658998"/>
            <a:ext cx="7200003" cy="553998"/>
          </a:xfrm>
        </p:spPr>
        <p:txBody>
          <a:bodyPr>
            <a:spAutoFit/>
          </a:bodyPr>
          <a:lstStyle/>
          <a:p>
            <a:pPr lvl="0"/>
            <a:r>
              <a:rPr lang="fr-FR" dirty="0"/>
              <a:t>Isomérie de </a:t>
            </a:r>
            <a:r>
              <a:rPr lang="fr-FR" dirty="0" err="1"/>
              <a:t>consitution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D8932CD-71DF-40D2-8082-21C40138E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1" t="51511" r="-4294" b="-4409"/>
          <a:stretch/>
        </p:blipFill>
        <p:spPr>
          <a:xfrm>
            <a:off x="1362011" y="2268427"/>
            <a:ext cx="6788012" cy="27557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xmlns="" id="{454FD7FA-0229-4301-BF81-A3BF8CF3AB5D}"/>
              </a:ext>
            </a:extLst>
          </p:cNvPr>
          <p:cNvSpPr txBox="1"/>
          <p:nvPr/>
        </p:nvSpPr>
        <p:spPr>
          <a:xfrm>
            <a:off x="838079" y="5453961"/>
            <a:ext cx="548640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Application instantanée</a:t>
            </a:r>
            <a:r>
              <a:rPr lang="fr-F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Trouver 2 isomères de position de la molécule de formule brute </a:t>
            </a:r>
            <a:r>
              <a:rPr lang="fr-FR" sz="2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</a:t>
            </a:r>
            <a:r>
              <a:rPr lang="fr-FR" sz="2200" b="1" i="0" u="none" strike="noStrike" kern="1200" cap="none" spc="0" baseline="-25000" dirty="0">
                <a:solidFill>
                  <a:srgbClr val="000000"/>
                </a:solidFill>
                <a:uFillTx/>
                <a:latin typeface="Calibri"/>
              </a:rPr>
              <a:t>4</a:t>
            </a:r>
            <a:r>
              <a:rPr lang="fr-FR" sz="2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</a:t>
            </a:r>
            <a:r>
              <a:rPr lang="fr-FR" sz="2200" b="1" i="0" u="none" strike="noStrike" kern="1200" cap="none" spc="0" baseline="-25000" dirty="0">
                <a:solidFill>
                  <a:srgbClr val="000000"/>
                </a:solidFill>
                <a:uFillTx/>
                <a:latin typeface="Calibri"/>
              </a:rPr>
              <a:t>10</a:t>
            </a:r>
            <a:r>
              <a:rPr lang="fr-FR" sz="2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</a:t>
            </a:r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E677BC-BEC9-48B5-B72F-ABE620B72657}"/>
              </a:ext>
            </a:extLst>
          </p:cNvPr>
          <p:cNvSpPr/>
          <p:nvPr/>
        </p:nvSpPr>
        <p:spPr>
          <a:xfrm>
            <a:off x="7420398" y="1886705"/>
            <a:ext cx="2007206" cy="56916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contourW="95250">
            <a:bevelT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501216953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TM02900722[[fn=Salle d’ions]]</Template>
  <TotalTime>1216</TotalTime>
  <Words>644</Words>
  <Application>Microsoft Office PowerPoint</Application>
  <PresentationFormat>Personnalisé</PresentationFormat>
  <Paragraphs>247</Paragraphs>
  <Slides>43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4" baseType="lpstr">
      <vt:lpstr>Microsoft YaHei</vt:lpstr>
      <vt:lpstr>Arial</vt:lpstr>
      <vt:lpstr>Calibri</vt:lpstr>
      <vt:lpstr>Liberation Sans</vt:lpstr>
      <vt:lpstr>Lucida Sans Unicode</vt:lpstr>
      <vt:lpstr>StarSymbol</vt:lpstr>
      <vt:lpstr>Tahoma</vt:lpstr>
      <vt:lpstr>Times New Roman</vt:lpstr>
      <vt:lpstr>Verdana</vt:lpstr>
      <vt:lpstr>Wingdings</vt:lpstr>
      <vt:lpstr>Inspiration</vt:lpstr>
      <vt:lpstr>Présentation PowerPoint</vt:lpstr>
      <vt:lpstr>ISOMERIE</vt:lpstr>
      <vt:lpstr>Isomérie de constitution</vt:lpstr>
      <vt:lpstr>Isomérie de constitution</vt:lpstr>
      <vt:lpstr>Isomérie de constitution de chaine</vt:lpstr>
      <vt:lpstr>Isomérie de constitution</vt:lpstr>
      <vt:lpstr>Isomérie de constitution</vt:lpstr>
      <vt:lpstr>Isomérie de position</vt:lpstr>
      <vt:lpstr>Isomérie de consitution</vt:lpstr>
      <vt:lpstr>ISOMERIE</vt:lpstr>
      <vt:lpstr>Stéréoisomérie</vt:lpstr>
      <vt:lpstr>ISOMERIE</vt:lpstr>
      <vt:lpstr>Stéréoisomérie de conformations</vt:lpstr>
      <vt:lpstr>ISOMERIE</vt:lpstr>
      <vt:lpstr>Stéréoisomérie de configuration</vt:lpstr>
      <vt:lpstr>Stéréo</vt:lpstr>
      <vt:lpstr>La chiralité</vt:lpstr>
      <vt:lpstr>La chiralité</vt:lpstr>
      <vt:lpstr>La chiralité définition</vt:lpstr>
      <vt:lpstr>Le carbone aSymétrique</vt:lpstr>
      <vt:lpstr>Application C*</vt:lpstr>
      <vt:lpstr>Identiques ou pas ?</vt:lpstr>
      <vt:lpstr>ISOMERIE</vt:lpstr>
      <vt:lpstr>Les stéréoisomères de configurations</vt:lpstr>
      <vt:lpstr>ENANTIOMERES</vt:lpstr>
      <vt:lpstr>ENANTIOMERES</vt:lpstr>
      <vt:lpstr>Enantiomères propriétés physiques</vt:lpstr>
      <vt:lpstr>Enantiomères propriétés chimiques</vt:lpstr>
      <vt:lpstr>Enantiomères et réactivité</vt:lpstr>
      <vt:lpstr>Enatiomères : pouvoir rotatoire</vt:lpstr>
      <vt:lpstr>Enantiomères Exercices</vt:lpstr>
      <vt:lpstr>ISOMERIE</vt:lpstr>
      <vt:lpstr>Les stéréoisomères de configurations</vt:lpstr>
      <vt:lpstr>Diastéréoisomérie Z/E</vt:lpstr>
      <vt:lpstr>Diastéréoisomérie</vt:lpstr>
      <vt:lpstr>Application</vt:lpstr>
      <vt:lpstr>Application</vt:lpstr>
      <vt:lpstr>Stéréoisomères et propriétés</vt:lpstr>
      <vt:lpstr>Enantiomères et réactivité</vt:lpstr>
      <vt:lpstr>ISOMERIE</vt:lpstr>
      <vt:lpstr>EXERCICES A FAIRE</vt:lpstr>
      <vt:lpstr>La représentation de CRAM</vt:lpstr>
      <vt:lpstr>Cram : éthanol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Bénédicte LARVOR</dc:creator>
  <cp:lastModifiedBy>Larvor Benedicte</cp:lastModifiedBy>
  <cp:revision>63</cp:revision>
  <dcterms:created xsi:type="dcterms:W3CDTF">2016-01-31T14:10:45Z</dcterms:created>
  <dcterms:modified xsi:type="dcterms:W3CDTF">2019-02-13T08:14:33Z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