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.ranchin@neuf.fr" initials="o" lastIdx="1" clrIdx="0">
    <p:extLst>
      <p:ext uri="{19B8F6BF-5375-455C-9EA6-DF929625EA0E}">
        <p15:presenceInfo xmlns:p15="http://schemas.microsoft.com/office/powerpoint/2012/main" userId="9d0cb36238dc09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DC15-4693-478C-B793-E2B0BC380521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55CD-00CA-4324-90CA-1ACAEDDD2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askgemalto.com/" TargetMode="External"/><Relationship Id="rId3" Type="http://schemas.openxmlformats.org/officeDocument/2006/relationships/hyperlink" Target="http://www.universfreebox.com/" TargetMode="External"/><Relationship Id="rId7" Type="http://schemas.openxmlformats.org/officeDocument/2006/relationships/hyperlink" Target="https://reporterre.net/" TargetMode="External"/><Relationship Id="rId2" Type="http://schemas.openxmlformats.org/officeDocument/2006/relationships/hyperlink" Target="http://www.red-by-sfr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niques-ingenieur.fr/" TargetMode="External"/><Relationship Id="rId5" Type="http://schemas.openxmlformats.org/officeDocument/2006/relationships/hyperlink" Target="https://www.gigabitmagazine.com/" TargetMode="External"/><Relationship Id="rId4" Type="http://schemas.openxmlformats.org/officeDocument/2006/relationships/hyperlink" Target="https://reseaux.orange.f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6055D13-C052-469B-8FBF-7067837E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129A9A-63ED-4267-9D7B-53BA03CAFC12}"/>
              </a:ext>
            </a:extLst>
          </p:cNvPr>
          <p:cNvSpPr txBox="1"/>
          <p:nvPr/>
        </p:nvSpPr>
        <p:spPr>
          <a:xfrm>
            <a:off x="7397756" y="6375633"/>
            <a:ext cx="391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PRZYBYL Louise RANCHIN Camille </a:t>
            </a:r>
          </a:p>
        </p:txBody>
      </p:sp>
    </p:spTree>
    <p:extLst>
      <p:ext uri="{BB962C8B-B14F-4D97-AF65-F5344CB8AC3E}">
        <p14:creationId xmlns:p14="http://schemas.microsoft.com/office/powerpoint/2010/main" val="40065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BBCAE3-3763-4713-B010-9F1A35E0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720" y="125835"/>
            <a:ext cx="8534400" cy="1308682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A4A1E-CC6B-4E92-9A5F-3577260F98EF}"/>
              </a:ext>
            </a:extLst>
          </p:cNvPr>
          <p:cNvSpPr txBox="1"/>
          <p:nvPr/>
        </p:nvSpPr>
        <p:spPr>
          <a:xfrm>
            <a:off x="855677" y="1753299"/>
            <a:ext cx="9571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Définition de la 5G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Fonctionnement de la 5G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Quels changements par rapport à la 4G 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Points positifs et négatifs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Pour quand et où 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Sources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QUIZ  </a:t>
            </a:r>
          </a:p>
          <a:p>
            <a:endParaRPr lang="fr-FR" dirty="0"/>
          </a:p>
        </p:txBody>
      </p:sp>
      <p:pic>
        <p:nvPicPr>
          <p:cNvPr id="1026" name="Picture 2" descr="Résultat d’images pour la 5G">
            <a:extLst>
              <a:ext uri="{FF2B5EF4-FFF2-40B4-BE49-F238E27FC236}">
                <a16:creationId xmlns:a16="http://schemas.microsoft.com/office/drawing/2014/main" id="{F31A1156-3088-4AE4-A4DA-5FDE331D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18" y="2097313"/>
            <a:ext cx="4170553" cy="26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CCB66-0DBE-467F-A2CE-4E45D6EB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27" y="127559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La 5G est la 5</a:t>
            </a:r>
            <a:r>
              <a:rPr lang="fr-FR" sz="2200" b="1" baseline="30000" dirty="0">
                <a:solidFill>
                  <a:schemeClr val="bg1"/>
                </a:solidFill>
              </a:rPr>
              <a:t>ème</a:t>
            </a:r>
            <a:r>
              <a:rPr lang="fr-FR" sz="2200" b="1" dirty="0">
                <a:solidFill>
                  <a:schemeClr val="bg1"/>
                </a:solidFill>
              </a:rPr>
              <a:t> génération de technologie réseau mobile conçue pour répondre à la très grande croissance des données et à la connectivité de la société moderne</a:t>
            </a:r>
            <a:r>
              <a:rPr lang="fr-FR" b="1" dirty="0"/>
              <a:t>.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8106BA-4788-4A49-A19E-490947EE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46" y="-849384"/>
            <a:ext cx="8534400" cy="3164746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/>
              <a:t>Définition de la 5G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C73A57-BA3A-4BEB-9990-69FB0CF6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35" y="2782661"/>
            <a:ext cx="5155608" cy="36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82617-2302-42DC-B47D-5195B7B7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891" y="232796"/>
            <a:ext cx="8534400" cy="97522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/>
              <a:t>Fonctionnement de la 5G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67DC30-1684-4A59-BCB8-61CE39B5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478" y="-312536"/>
            <a:ext cx="4674302" cy="53432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BC320A-141B-437F-A456-126496C9879B}"/>
              </a:ext>
            </a:extLst>
          </p:cNvPr>
          <p:cNvSpPr txBox="1"/>
          <p:nvPr/>
        </p:nvSpPr>
        <p:spPr>
          <a:xfrm>
            <a:off x="400137" y="1502178"/>
            <a:ext cx="5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4G</a:t>
            </a: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8914A2C0-1842-48EB-BF5E-39E33ED2DEC2}"/>
              </a:ext>
            </a:extLst>
          </p:cNvPr>
          <p:cNvSpPr/>
          <p:nvPr/>
        </p:nvSpPr>
        <p:spPr>
          <a:xfrm rot="16200000">
            <a:off x="5303908" y="-2558679"/>
            <a:ext cx="2774442" cy="9200911"/>
          </a:xfrm>
          <a:prstGeom prst="triangle">
            <a:avLst>
              <a:gd name="adj" fmla="val 54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1EF0D7A-378B-4EF4-A5B9-23A861B0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9" y="3530944"/>
            <a:ext cx="3598445" cy="291109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5C9AA4D-87AC-44E3-801C-43467AB8A801}"/>
              </a:ext>
            </a:extLst>
          </p:cNvPr>
          <p:cNvSpPr txBox="1"/>
          <p:nvPr/>
        </p:nvSpPr>
        <p:spPr>
          <a:xfrm>
            <a:off x="377506" y="4195543"/>
            <a:ext cx="6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5G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1B0F106-8D57-4E30-90EF-9F8AEA7DC56E}"/>
              </a:ext>
            </a:extLst>
          </p:cNvPr>
          <p:cNvCxnSpPr>
            <a:cxnSpLocks/>
          </p:cNvCxnSpPr>
          <p:nvPr/>
        </p:nvCxnSpPr>
        <p:spPr>
          <a:xfrm flipV="1">
            <a:off x="2424418" y="4195543"/>
            <a:ext cx="2998785" cy="4719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E2959E-850D-4359-A2C6-EAD8E0D7BCB3}"/>
              </a:ext>
            </a:extLst>
          </p:cNvPr>
          <p:cNvCxnSpPr>
            <a:cxnSpLocks/>
          </p:cNvCxnSpPr>
          <p:nvPr/>
        </p:nvCxnSpPr>
        <p:spPr>
          <a:xfrm>
            <a:off x="2399251" y="4672669"/>
            <a:ext cx="2432808" cy="1038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F479DE4-E887-4473-90D2-6B9C34B5CA4E}"/>
              </a:ext>
            </a:extLst>
          </p:cNvPr>
          <p:cNvCxnSpPr>
            <a:cxnSpLocks/>
          </p:cNvCxnSpPr>
          <p:nvPr/>
        </p:nvCxnSpPr>
        <p:spPr>
          <a:xfrm>
            <a:off x="2327271" y="4694165"/>
            <a:ext cx="2872720" cy="6730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Émoticône 33">
            <a:extLst>
              <a:ext uri="{FF2B5EF4-FFF2-40B4-BE49-F238E27FC236}">
                <a16:creationId xmlns:a16="http://schemas.microsoft.com/office/drawing/2014/main" id="{D005E7E1-DAB8-4CB8-9A26-2DBAADE79881}"/>
              </a:ext>
            </a:extLst>
          </p:cNvPr>
          <p:cNvSpPr/>
          <p:nvPr/>
        </p:nvSpPr>
        <p:spPr>
          <a:xfrm>
            <a:off x="5286607" y="3932911"/>
            <a:ext cx="587229" cy="4719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Émoticône 34">
            <a:extLst>
              <a:ext uri="{FF2B5EF4-FFF2-40B4-BE49-F238E27FC236}">
                <a16:creationId xmlns:a16="http://schemas.microsoft.com/office/drawing/2014/main" id="{050BF89E-EED1-4F43-9D51-40EB310AB150}"/>
              </a:ext>
            </a:extLst>
          </p:cNvPr>
          <p:cNvSpPr/>
          <p:nvPr/>
        </p:nvSpPr>
        <p:spPr>
          <a:xfrm>
            <a:off x="4631899" y="4540491"/>
            <a:ext cx="587229" cy="4719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Émoticône 35">
            <a:extLst>
              <a:ext uri="{FF2B5EF4-FFF2-40B4-BE49-F238E27FC236}">
                <a16:creationId xmlns:a16="http://schemas.microsoft.com/office/drawing/2014/main" id="{903C8204-9530-4434-937B-307A7C1B0CCD}"/>
              </a:ext>
            </a:extLst>
          </p:cNvPr>
          <p:cNvSpPr/>
          <p:nvPr/>
        </p:nvSpPr>
        <p:spPr>
          <a:xfrm>
            <a:off x="9146797" y="2359069"/>
            <a:ext cx="587229" cy="4719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Émoticône 36">
            <a:extLst>
              <a:ext uri="{FF2B5EF4-FFF2-40B4-BE49-F238E27FC236}">
                <a16:creationId xmlns:a16="http://schemas.microsoft.com/office/drawing/2014/main" id="{4AF6C75C-54CE-4BE5-85F2-2D17CF580AFB}"/>
              </a:ext>
            </a:extLst>
          </p:cNvPr>
          <p:cNvSpPr/>
          <p:nvPr/>
        </p:nvSpPr>
        <p:spPr>
          <a:xfrm>
            <a:off x="8057626" y="1474317"/>
            <a:ext cx="587229" cy="4719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Émoticône 37">
            <a:extLst>
              <a:ext uri="{FF2B5EF4-FFF2-40B4-BE49-F238E27FC236}">
                <a16:creationId xmlns:a16="http://schemas.microsoft.com/office/drawing/2014/main" id="{E157AE5A-DDA9-4B14-A834-3BCB1DF637BD}"/>
              </a:ext>
            </a:extLst>
          </p:cNvPr>
          <p:cNvSpPr/>
          <p:nvPr/>
        </p:nvSpPr>
        <p:spPr>
          <a:xfrm>
            <a:off x="5129588" y="5179399"/>
            <a:ext cx="587229" cy="4719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Émoticône 38">
            <a:extLst>
              <a:ext uri="{FF2B5EF4-FFF2-40B4-BE49-F238E27FC236}">
                <a16:creationId xmlns:a16="http://schemas.microsoft.com/office/drawing/2014/main" id="{05CB67AE-9A65-467A-8E0A-534DCE5F681C}"/>
              </a:ext>
            </a:extLst>
          </p:cNvPr>
          <p:cNvSpPr/>
          <p:nvPr/>
        </p:nvSpPr>
        <p:spPr>
          <a:xfrm>
            <a:off x="10464823" y="1030197"/>
            <a:ext cx="587229" cy="47198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13C6CB8-210A-4017-B2A2-041268AC3E4E}"/>
              </a:ext>
            </a:extLst>
          </p:cNvPr>
          <p:cNvSpPr txBox="1"/>
          <p:nvPr/>
        </p:nvSpPr>
        <p:spPr>
          <a:xfrm>
            <a:off x="6610525" y="4094000"/>
            <a:ext cx="385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ondes millimétriques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Rencontrent une cible spécifique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Portée courte</a:t>
            </a:r>
          </a:p>
        </p:txBody>
      </p:sp>
    </p:spTree>
    <p:extLst>
      <p:ext uri="{BB962C8B-B14F-4D97-AF65-F5344CB8AC3E}">
        <p14:creationId xmlns:p14="http://schemas.microsoft.com/office/powerpoint/2010/main" val="41323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DE34D0-D12E-4212-8B9C-997C7FBD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07" y="316685"/>
            <a:ext cx="11110709" cy="1507067"/>
          </a:xfrm>
        </p:spPr>
        <p:txBody>
          <a:bodyPr>
            <a:normAutofit/>
          </a:bodyPr>
          <a:lstStyle/>
          <a:p>
            <a:r>
              <a:rPr lang="fr-FR" sz="4000" u="sng" dirty="0"/>
              <a:t>Quels changements par rapport à la 4G ?</a:t>
            </a:r>
          </a:p>
        </p:txBody>
      </p:sp>
      <p:pic>
        <p:nvPicPr>
          <p:cNvPr id="4" name="Image 3" descr="Vitesse de téléchargement possible avec la 5G : un film de 30giga en 20 min contre 1h40 en 4G">
            <a:extLst>
              <a:ext uri="{FF2B5EF4-FFF2-40B4-BE49-F238E27FC236}">
                <a16:creationId xmlns:a16="http://schemas.microsoft.com/office/drawing/2014/main" id="{18ED2D78-FB23-4019-ADCF-D31C58B5C5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95" y="2035274"/>
            <a:ext cx="6652610" cy="346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7B786-876B-48B1-83D5-D497DF17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718" y="232796"/>
            <a:ext cx="8534400" cy="139467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/>
              <a:t>Points positifs et Points négatifs</a:t>
            </a:r>
          </a:p>
        </p:txBody>
      </p:sp>
      <p:pic>
        <p:nvPicPr>
          <p:cNvPr id="28" name="Graphique 1">
            <a:extLst>
              <a:ext uri="{FF2B5EF4-FFF2-40B4-BE49-F238E27FC236}">
                <a16:creationId xmlns:a16="http://schemas.microsoft.com/office/drawing/2014/main" id="{7E8D7E33-895C-4E47-8A3D-4CCD17FDB38C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2509" y="2100044"/>
            <a:ext cx="762000" cy="762000"/>
          </a:xfrm>
          <a:prstGeom prst="rect">
            <a:avLst/>
          </a:prstGeom>
        </p:spPr>
      </p:pic>
      <p:sp>
        <p:nvSpPr>
          <p:cNvPr id="29" name="Flèche : haut 28">
            <a:extLst>
              <a:ext uri="{FF2B5EF4-FFF2-40B4-BE49-F238E27FC236}">
                <a16:creationId xmlns:a16="http://schemas.microsoft.com/office/drawing/2014/main" id="{0FF13F75-B1CB-4726-AD5D-4FD1E1F15B03}"/>
              </a:ext>
            </a:extLst>
          </p:cNvPr>
          <p:cNvSpPr/>
          <p:nvPr/>
        </p:nvSpPr>
        <p:spPr>
          <a:xfrm>
            <a:off x="612396" y="1996580"/>
            <a:ext cx="847288" cy="76339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C4075A-FA80-4F83-837F-1268CB60519C}"/>
              </a:ext>
            </a:extLst>
          </p:cNvPr>
          <p:cNvSpPr/>
          <p:nvPr/>
        </p:nvSpPr>
        <p:spPr>
          <a:xfrm>
            <a:off x="3512581" y="2333022"/>
            <a:ext cx="1240789" cy="296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500"/>
              </a:lnSpc>
              <a:spcAft>
                <a:spcPts val="375"/>
              </a:spcAft>
            </a:pPr>
            <a:r>
              <a:rPr lang="fr-FR" b="1" dirty="0">
                <a:solidFill>
                  <a:srgbClr val="00E094"/>
                </a:solidFill>
                <a:latin typeface="Montserrat-Bold"/>
                <a:ea typeface="Times New Roman" panose="02020603050405020304" pitchFamily="18" charset="0"/>
              </a:rPr>
              <a:t>Plus rapide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Graphique 16">
            <a:extLst>
              <a:ext uri="{FF2B5EF4-FFF2-40B4-BE49-F238E27FC236}">
                <a16:creationId xmlns:a16="http://schemas.microsoft.com/office/drawing/2014/main" id="{634B657A-EAB0-41EA-BFB4-F9AC02450D58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78436" y="3334622"/>
            <a:ext cx="762000" cy="76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792180A-5140-4990-998C-6B0BCE96E12B}"/>
              </a:ext>
            </a:extLst>
          </p:cNvPr>
          <p:cNvSpPr/>
          <p:nvPr/>
        </p:nvSpPr>
        <p:spPr>
          <a:xfrm>
            <a:off x="3390431" y="3567600"/>
            <a:ext cx="1485087" cy="296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500"/>
              </a:lnSpc>
              <a:spcAft>
                <a:spcPts val="375"/>
              </a:spcAft>
            </a:pPr>
            <a:r>
              <a:rPr lang="fr-FR" dirty="0">
                <a:solidFill>
                  <a:srgbClr val="00E094"/>
                </a:solidFill>
                <a:latin typeface="&amp;quot"/>
                <a:ea typeface="Times New Roman" panose="02020603050405020304" pitchFamily="18" charset="0"/>
              </a:rPr>
              <a:t>Plus connecté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Graphique 18">
            <a:extLst>
              <a:ext uri="{FF2B5EF4-FFF2-40B4-BE49-F238E27FC236}">
                <a16:creationId xmlns:a16="http://schemas.microsoft.com/office/drawing/2014/main" id="{B1E12F8A-71A0-4ED2-9231-4544FAD49C9D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78436" y="4739773"/>
            <a:ext cx="762000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381DDF5-4152-4083-9B93-1E1E3BBCEB41}"/>
              </a:ext>
            </a:extLst>
          </p:cNvPr>
          <p:cNvSpPr/>
          <p:nvPr/>
        </p:nvSpPr>
        <p:spPr>
          <a:xfrm>
            <a:off x="3226027" y="4972751"/>
            <a:ext cx="1649491" cy="296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500"/>
              </a:lnSpc>
              <a:spcAft>
                <a:spcPts val="375"/>
              </a:spcAft>
            </a:pPr>
            <a:r>
              <a:rPr lang="fr-FR" dirty="0">
                <a:solidFill>
                  <a:srgbClr val="00E094"/>
                </a:solidFill>
                <a:latin typeface="&amp;quot"/>
                <a:ea typeface="Times New Roman" panose="02020603050405020304" pitchFamily="18" charset="0"/>
              </a:rPr>
              <a:t>Plus écologique</a:t>
            </a:r>
            <a:endParaRPr lang="fr-FR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2A40822E-C5B3-4D0A-AEBF-4B33F2771D19}"/>
              </a:ext>
            </a:extLst>
          </p:cNvPr>
          <p:cNvSpPr/>
          <p:nvPr/>
        </p:nvSpPr>
        <p:spPr>
          <a:xfrm>
            <a:off x="6096000" y="2189527"/>
            <a:ext cx="762000" cy="6725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A6AB4491-3012-41F6-ABAD-B4EDB370F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5229" y="2054249"/>
            <a:ext cx="1149632" cy="114963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7C226990-2519-45F8-8A2E-54CD9DE0DAD9}"/>
              </a:ext>
            </a:extLst>
          </p:cNvPr>
          <p:cNvSpPr txBox="1"/>
          <p:nvPr/>
        </p:nvSpPr>
        <p:spPr>
          <a:xfrm>
            <a:off x="8590327" y="2100044"/>
            <a:ext cx="249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Lorsque la température est trop élevée : surchauffe : 4G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3AC762A1-D46D-482C-8B2E-4FB4895114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1117" y="3386430"/>
            <a:ext cx="1092492" cy="109249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34AEE32-9D50-4EAE-B002-BC54716168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6235" y="3235341"/>
            <a:ext cx="1092492" cy="1394670"/>
          </a:xfrm>
          <a:prstGeom prst="rect">
            <a:avLst/>
          </a:prstGeom>
        </p:spPr>
      </p:pic>
      <p:sp>
        <p:nvSpPr>
          <p:cNvPr id="45" name="Interdiction 44">
            <a:extLst>
              <a:ext uri="{FF2B5EF4-FFF2-40B4-BE49-F238E27FC236}">
                <a16:creationId xmlns:a16="http://schemas.microsoft.com/office/drawing/2014/main" id="{3553885C-7089-4707-9A9B-0FAD24CDD3DD}"/>
              </a:ext>
            </a:extLst>
          </p:cNvPr>
          <p:cNvSpPr/>
          <p:nvPr/>
        </p:nvSpPr>
        <p:spPr>
          <a:xfrm>
            <a:off x="6447136" y="3567599"/>
            <a:ext cx="821727" cy="727563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171D78-23D2-4101-A6FD-1E797C2B711B}"/>
              </a:ext>
            </a:extLst>
          </p:cNvPr>
          <p:cNvSpPr txBox="1"/>
          <p:nvPr/>
        </p:nvSpPr>
        <p:spPr>
          <a:xfrm>
            <a:off x="8800051" y="3632433"/>
            <a:ext cx="261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/>
                </a:solidFill>
              </a:rPr>
              <a:t>Les </a:t>
            </a:r>
            <a:r>
              <a:rPr lang="fr-FR" sz="1400" dirty="0" smtClean="0">
                <a:solidFill>
                  <a:schemeClr val="accent6"/>
                </a:solidFill>
              </a:rPr>
              <a:t>ondes ne passent pas bien à travers les bâtiments </a:t>
            </a:r>
            <a:r>
              <a:rPr lang="fr-FR" sz="1400" dirty="0">
                <a:solidFill>
                  <a:schemeClr val="accent6"/>
                </a:solidFill>
              </a:rPr>
              <a:t>: pas de </a:t>
            </a:r>
            <a:r>
              <a:rPr lang="fr-FR" sz="1400" dirty="0" smtClean="0">
                <a:solidFill>
                  <a:schemeClr val="accent6"/>
                </a:solidFill>
              </a:rPr>
              <a:t>réseau dans les  </a:t>
            </a:r>
            <a:r>
              <a:rPr lang="fr-FR" sz="1400" dirty="0">
                <a:solidFill>
                  <a:schemeClr val="accent6"/>
                </a:solidFill>
              </a:rPr>
              <a:t>maison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F0F61B-9F20-4B97-9B0D-DEA8F4C464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1787" y="4962268"/>
            <a:ext cx="2153879" cy="10314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3954D8-6D80-48CD-B68E-836B407A2B4A}"/>
              </a:ext>
            </a:extLst>
          </p:cNvPr>
          <p:cNvSpPr txBox="1"/>
          <p:nvPr/>
        </p:nvSpPr>
        <p:spPr>
          <a:xfrm>
            <a:off x="9034943" y="4962269"/>
            <a:ext cx="191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Quels impacts sur la santé ?</a:t>
            </a:r>
          </a:p>
        </p:txBody>
      </p:sp>
    </p:spTree>
    <p:extLst>
      <p:ext uri="{BB962C8B-B14F-4D97-AF65-F5344CB8AC3E}">
        <p14:creationId xmlns:p14="http://schemas.microsoft.com/office/powerpoint/2010/main" val="2552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8825B-6AEC-4C29-8A45-B7D8E107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351" y="391721"/>
            <a:ext cx="5859201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/>
              <a:t>Pour quand et où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1D7C1A-8943-46A5-998D-41686BF6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14" y="1898788"/>
            <a:ext cx="8240785" cy="4088202"/>
          </a:xfrm>
          <a:prstGeom prst="rect">
            <a:avLst/>
          </a:prstGeom>
        </p:spPr>
      </p:pic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57362726-93C3-4BC7-AC75-6FB53BD3B26F}"/>
              </a:ext>
            </a:extLst>
          </p:cNvPr>
          <p:cNvSpPr/>
          <p:nvPr/>
        </p:nvSpPr>
        <p:spPr>
          <a:xfrm>
            <a:off x="8640661" y="3053593"/>
            <a:ext cx="159390" cy="142613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ercle : creux 12">
            <a:extLst>
              <a:ext uri="{FF2B5EF4-FFF2-40B4-BE49-F238E27FC236}">
                <a16:creationId xmlns:a16="http://schemas.microsoft.com/office/drawing/2014/main" id="{9A375D24-F323-4595-B0F5-24E3FDE1EEEB}"/>
              </a:ext>
            </a:extLst>
          </p:cNvPr>
          <p:cNvSpPr/>
          <p:nvPr/>
        </p:nvSpPr>
        <p:spPr>
          <a:xfrm>
            <a:off x="5487799" y="2803322"/>
            <a:ext cx="159390" cy="142613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ercle : creux 13">
            <a:extLst>
              <a:ext uri="{FF2B5EF4-FFF2-40B4-BE49-F238E27FC236}">
                <a16:creationId xmlns:a16="http://schemas.microsoft.com/office/drawing/2014/main" id="{6DD3B7F3-0022-413B-9B90-EA1A6CC195E5}"/>
              </a:ext>
            </a:extLst>
          </p:cNvPr>
          <p:cNvSpPr/>
          <p:nvPr/>
        </p:nvSpPr>
        <p:spPr>
          <a:xfrm>
            <a:off x="8398779" y="3124899"/>
            <a:ext cx="159390" cy="142613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ercle : creux 14">
            <a:extLst>
              <a:ext uri="{FF2B5EF4-FFF2-40B4-BE49-F238E27FC236}">
                <a16:creationId xmlns:a16="http://schemas.microsoft.com/office/drawing/2014/main" id="{44BA01E7-C7CB-4527-BF29-A81549E94F9D}"/>
              </a:ext>
            </a:extLst>
          </p:cNvPr>
          <p:cNvSpPr/>
          <p:nvPr/>
        </p:nvSpPr>
        <p:spPr>
          <a:xfrm>
            <a:off x="7685714" y="3038912"/>
            <a:ext cx="384495" cy="314587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ercle : creux 15">
            <a:extLst>
              <a:ext uri="{FF2B5EF4-FFF2-40B4-BE49-F238E27FC236}">
                <a16:creationId xmlns:a16="http://schemas.microsoft.com/office/drawing/2014/main" id="{C00032AA-606C-4F03-812A-299A36C9DDC8}"/>
              </a:ext>
            </a:extLst>
          </p:cNvPr>
          <p:cNvSpPr/>
          <p:nvPr/>
        </p:nvSpPr>
        <p:spPr>
          <a:xfrm>
            <a:off x="3254930" y="2803322"/>
            <a:ext cx="159390" cy="142613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Cercle : creux 17">
            <a:extLst>
              <a:ext uri="{FF2B5EF4-FFF2-40B4-BE49-F238E27FC236}">
                <a16:creationId xmlns:a16="http://schemas.microsoft.com/office/drawing/2014/main" id="{09879B23-5016-47D8-B308-02BCB6A8B4C6}"/>
              </a:ext>
            </a:extLst>
          </p:cNvPr>
          <p:cNvSpPr/>
          <p:nvPr/>
        </p:nvSpPr>
        <p:spPr>
          <a:xfrm>
            <a:off x="3355598" y="2982286"/>
            <a:ext cx="159390" cy="142613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2EC52A-32C1-4317-A15F-C030DAC44EF0}"/>
              </a:ext>
            </a:extLst>
          </p:cNvPr>
          <p:cNvSpPr txBox="1"/>
          <p:nvPr/>
        </p:nvSpPr>
        <p:spPr>
          <a:xfrm>
            <a:off x="5647189" y="2709644"/>
            <a:ext cx="8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2020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85231F5-C5C1-4257-A92D-EDBF5766E3E4}"/>
              </a:ext>
            </a:extLst>
          </p:cNvPr>
          <p:cNvSpPr txBox="1"/>
          <p:nvPr/>
        </p:nvSpPr>
        <p:spPr>
          <a:xfrm>
            <a:off x="8800051" y="2797620"/>
            <a:ext cx="8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413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63E67-F2AC-45E1-AA36-724A26A4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09" y="1686186"/>
            <a:ext cx="8534400" cy="4051883"/>
          </a:xfrm>
        </p:spPr>
        <p:txBody>
          <a:bodyPr>
            <a:normAutofit/>
          </a:bodyPr>
          <a:lstStyle/>
          <a:p>
            <a:r>
              <a:rPr lang="fr-FR" sz="1600" u="sng" dirty="0">
                <a:hlinkClick r:id="rId2"/>
              </a:rPr>
              <a:t>www.red-by-sfr.fr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 </a:t>
            </a:r>
            <a:r>
              <a:rPr lang="fr-FR" sz="1600" u="sng" dirty="0">
                <a:hlinkClick r:id="rId3"/>
              </a:rPr>
              <a:t>www.universfreebox.com</a:t>
            </a:r>
            <a:r>
              <a:rPr lang="fr-FR" sz="1600" u="sng" dirty="0"/>
              <a:t/>
            </a:r>
            <a:br>
              <a:rPr lang="fr-FR" sz="1600" u="sng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 </a:t>
            </a:r>
            <a:r>
              <a:rPr lang="fr-FR" sz="1600" dirty="0">
                <a:hlinkClick r:id="rId4"/>
              </a:rPr>
              <a:t>https://reseaux.orange.fr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hlinkClick r:id="rId5"/>
              </a:rPr>
              <a:t>https://www.gigabitmagazine.com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hlinkClick r:id="rId6"/>
              </a:rPr>
              <a:t>https://www.techniques-ingenieur.fr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hlinkClick r:id="rId7"/>
              </a:rPr>
              <a:t>https://</a:t>
            </a:r>
            <a:r>
              <a:rPr lang="fr-FR" sz="1600" dirty="0" smtClean="0">
                <a:hlinkClick r:id="rId7"/>
              </a:rPr>
              <a:t>reporterre.net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hlinkClick r:id="rId8"/>
              </a:rPr>
              <a:t>https://</a:t>
            </a:r>
            <a:r>
              <a:rPr lang="fr-FR" sz="1600" dirty="0" smtClean="0">
                <a:hlinkClick r:id="rId8"/>
              </a:rPr>
              <a:t>www.justaskgemalto.com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937DC-C7C1-4235-9B99-42DD23709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908108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636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4AFD8-4706-4D1B-8318-35DB0423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858" y="174072"/>
            <a:ext cx="4269107" cy="1507067"/>
          </a:xfrm>
        </p:spPr>
        <p:txBody>
          <a:bodyPr>
            <a:normAutofit/>
          </a:bodyPr>
          <a:lstStyle/>
          <a:p>
            <a:pPr algn="ctr"/>
            <a:r>
              <a:rPr lang="fr-FR" sz="5400" u="sng" dirty="0"/>
              <a:t>QUIZ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38CFE4-FE6E-4E11-B04B-1D41F12B8FD6}"/>
              </a:ext>
            </a:extLst>
          </p:cNvPr>
          <p:cNvSpPr txBox="1"/>
          <p:nvPr/>
        </p:nvSpPr>
        <p:spPr>
          <a:xfrm>
            <a:off x="1048624" y="2174257"/>
            <a:ext cx="930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Donnez un défaut et une qualité de la 5G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09207A-67A5-4113-A74F-6E8A910B608B}"/>
              </a:ext>
            </a:extLst>
          </p:cNvPr>
          <p:cNvSpPr txBox="1"/>
          <p:nvPr/>
        </p:nvSpPr>
        <p:spPr>
          <a:xfrm>
            <a:off x="1048624" y="2638043"/>
            <a:ext cx="930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 exemple : elle fait trop chauffer en été mais est plus écologique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42AA92-80E7-4AF1-9088-37E78D70879E}"/>
              </a:ext>
            </a:extLst>
          </p:cNvPr>
          <p:cNvSpPr txBox="1"/>
          <p:nvPr/>
        </p:nvSpPr>
        <p:spPr>
          <a:xfrm>
            <a:off x="1048624" y="3101829"/>
            <a:ext cx="761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 combien à  été multiplié la rapidité du débit de la 4G à la 5G?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0FE7EC-9150-4706-9C09-A08443AFFC97}"/>
              </a:ext>
            </a:extLst>
          </p:cNvPr>
          <p:cNvSpPr txBox="1"/>
          <p:nvPr/>
        </p:nvSpPr>
        <p:spPr>
          <a:xfrm>
            <a:off x="1048624" y="3565615"/>
            <a:ext cx="761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 </a:t>
            </a:r>
            <a:r>
              <a:rPr lang="fr-FR" dirty="0" smtClean="0">
                <a:solidFill>
                  <a:schemeClr val="bg1"/>
                </a:solidFill>
              </a:rPr>
              <a:t>100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11B93B-8B18-42D4-A122-3E8C81BBDE2F}"/>
              </a:ext>
            </a:extLst>
          </p:cNvPr>
          <p:cNvSpPr txBox="1"/>
          <p:nvPr/>
        </p:nvSpPr>
        <p:spPr>
          <a:xfrm>
            <a:off x="1048624" y="4096190"/>
            <a:ext cx="761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Quand la France sera-t-elle pourvue en 5G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E4E198-9968-4ECC-89A8-E8EE104B7B2F}"/>
              </a:ext>
            </a:extLst>
          </p:cNvPr>
          <p:cNvSpPr txBox="1"/>
          <p:nvPr/>
        </p:nvSpPr>
        <p:spPr>
          <a:xfrm>
            <a:off x="1048624" y="4626765"/>
            <a:ext cx="761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Normalement en 2020</a:t>
            </a:r>
          </a:p>
        </p:txBody>
      </p:sp>
    </p:spTree>
    <p:extLst>
      <p:ext uri="{BB962C8B-B14F-4D97-AF65-F5344CB8AC3E}">
        <p14:creationId xmlns:p14="http://schemas.microsoft.com/office/powerpoint/2010/main" val="6876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</TotalTime>
  <Words>193</Words>
  <Application>Microsoft Office PowerPoint</Application>
  <PresentationFormat>Grand écran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&amp;quot</vt:lpstr>
      <vt:lpstr>Arial</vt:lpstr>
      <vt:lpstr>Calibri</vt:lpstr>
      <vt:lpstr>Century Gothic</vt:lpstr>
      <vt:lpstr>Montserrat-Bold</vt:lpstr>
      <vt:lpstr>Times New Roman</vt:lpstr>
      <vt:lpstr>Wingdings 3</vt:lpstr>
      <vt:lpstr>Secteur</vt:lpstr>
      <vt:lpstr>Présentation PowerPoint</vt:lpstr>
      <vt:lpstr>Présentation PowerPoint</vt:lpstr>
      <vt:lpstr>La 5G est la 5ème génération de technologie réseau mobile conçue pour répondre à la très grande croissance des données et à la connectivité de la société moderne. </vt:lpstr>
      <vt:lpstr>Présentation PowerPoint</vt:lpstr>
      <vt:lpstr>Présentation PowerPoint</vt:lpstr>
      <vt:lpstr>Présentation PowerPoint</vt:lpstr>
      <vt:lpstr>Présentation PowerPoint</vt:lpstr>
      <vt:lpstr>www.red-by-sfr.fr    www.universfreebox.com   https://reseaux.orange.fr   https://www.gigabitmagazine.com   https://www.techniques-ingenieur.fr   https://reporterre.net  https://www.justaskgemalto.com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olivier.ranchin@neuf.fr</dc:creator>
  <cp:lastModifiedBy>Ranchin Camille</cp:lastModifiedBy>
  <cp:revision>15</cp:revision>
  <dcterms:created xsi:type="dcterms:W3CDTF">2020-01-06T12:38:58Z</dcterms:created>
  <dcterms:modified xsi:type="dcterms:W3CDTF">2020-01-07T10:33:02Z</dcterms:modified>
</cp:coreProperties>
</file>