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3" r:id="rId4"/>
    <p:sldId id="260" r:id="rId5"/>
    <p:sldId id="265" r:id="rId6"/>
    <p:sldId id="262" r:id="rId7"/>
    <p:sldId id="268" r:id="rId8"/>
    <p:sldId id="269" r:id="rId9"/>
    <p:sldId id="270" r:id="rId10"/>
    <p:sldId id="278" r:id="rId11"/>
    <p:sldId id="272" r:id="rId12"/>
    <p:sldId id="277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C226"/>
    <a:srgbClr val="2C3C43"/>
    <a:srgbClr val="E71E26"/>
    <a:srgbClr val="D54B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afibre.fr/la-carte-mondiale-des-cables-de-telecommunications-sous-marins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arine.orange.com/fr/flotte/pierre-de-fermat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ournisseur-energie.com/internet-plus-gros-pollueur-de-planete/" TargetMode="External"/><Relationship Id="rId13" Type="http://schemas.openxmlformats.org/officeDocument/2006/relationships/hyperlink" Target="https://sciencepost.fr/de-quoi-cables-marins/" TargetMode="External"/><Relationship Id="rId3" Type="http://schemas.openxmlformats.org/officeDocument/2006/relationships/hyperlink" Target="https://www.lepetiterudit.com/combien-de-feuilles-de-papier-fait-avec-arbre/" TargetMode="External"/><Relationship Id="rId7" Type="http://schemas.openxmlformats.org/officeDocument/2006/relationships/hyperlink" Target="https://mrmondialisation.org/le-cout-ecologique-dinternet-est-astronomique/" TargetMode="External"/><Relationship Id="rId12" Type="http://schemas.openxmlformats.org/officeDocument/2006/relationships/hyperlink" Target="https://www.franceculture.fr/emissions/grand-reportage/dans-la-tuyauterie-dinternet" TargetMode="External"/><Relationship Id="rId2" Type="http://schemas.openxmlformats.org/officeDocument/2006/relationships/hyperlink" Target="https://info.ecosia.org/wha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illeetunefeuilles.fr/consommation-papier" TargetMode="External"/><Relationship Id="rId11" Type="http://schemas.openxmlformats.org/officeDocument/2006/relationships/hyperlink" Target="https://www.orange.com/fr/actus-courtes-tuiles/responsabilite/actions/Environnement/Cap-sur-la-COP-episode-5/" TargetMode="External"/><Relationship Id="rId5" Type="http://schemas.openxmlformats.org/officeDocument/2006/relationships/hyperlink" Target="https://www.numerama.com/tech/383407-projet-natick-microsoft-teste-son-data-center-sous-marin-au-large-de-lecosse.html" TargetMode="External"/><Relationship Id="rId15" Type="http://schemas.openxmlformats.org/officeDocument/2006/relationships/hyperlink" Target="https://www.01net.com/actualites/plongee-au-coeur-d-internet-cinq-chiffres-pour-tout-savoir-des-cables-sous-marins-1588422.html" TargetMode="External"/><Relationship Id="rId10" Type="http://schemas.openxmlformats.org/officeDocument/2006/relationships/hyperlink" Target="https://www.ademe.fr/entreprises-monde-agricole/performance-energetique-energies-renouvelables/lenergie-bureaux/dossier/equipements-electriques/saviez" TargetMode="External"/><Relationship Id="rId4" Type="http://schemas.openxmlformats.org/officeDocument/2006/relationships/hyperlink" Target="https://www.rts.ch/decouverte/sciences-et-environnement/environnement/6556650-combien-un-arbre-produit-il-en-moyenne-de-feuilles-a4-.html" TargetMode="External"/><Relationship Id="rId9" Type="http://schemas.openxmlformats.org/officeDocument/2006/relationships/hyperlink" Target="http://www.greenpeace.fr/" TargetMode="External"/><Relationship Id="rId14" Type="http://schemas.openxmlformats.org/officeDocument/2006/relationships/hyperlink" Target="https://www.eurafibre.fr/la-carte-mondiale-des-cables-de-telecommunications-sous-marin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merama.com/tech/383407-projet-natick-microsoft-teste-son-data-center-sous-marin-au-large-de-lecosse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anceculture.fr/emissions/grand-reportage/dans-la-tuyauterie-dinternet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9FA049-549E-42E5-BBD8-102C3FD4C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7868" y="215284"/>
            <a:ext cx="9365941" cy="3213716"/>
          </a:xfrm>
        </p:spPr>
        <p:txBody>
          <a:bodyPr/>
          <a:lstStyle/>
          <a:p>
            <a:pPr algn="ctr"/>
            <a:r>
              <a:rPr lang="fr-FR" sz="7200" dirty="0"/>
              <a:t>L’impact Ecologique du Web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59A052A-6A10-47B7-BC22-E395F1FD9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/>
          <a:p>
            <a:r>
              <a:rPr lang="fr-FR" dirty="0"/>
              <a:t>Evan</a:t>
            </a:r>
          </a:p>
        </p:txBody>
      </p:sp>
      <p:pic>
        <p:nvPicPr>
          <p:cNvPr id="1026" name="Picture 2" descr="Résultat de recherche d'images pour &quot;arbre dessin&quot;">
            <a:extLst>
              <a:ext uri="{FF2B5EF4-FFF2-40B4-BE49-F238E27FC236}">
                <a16:creationId xmlns:a16="http://schemas.microsoft.com/office/drawing/2014/main" id="{0B8FCA36-71E1-4AD2-A964-182DE81AE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68" y="3489827"/>
            <a:ext cx="2735324" cy="305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785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roup 191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6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7" name="Isosceles Triangle 196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8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9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0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1" name="Isosceles Triangle 200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2" name="Isosceles Triangle 201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3" name="Rectangle 202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8" name="Isosceles Triangle 20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2" name="Isosceles Triangle 21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3" name="Isosceles Triangle 21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4" name="Rectangle 21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https://www.eurafibre.fr/wp-content/uploads/2018/12/carte_cables_sous-marins__reseau_internet_monde.jpg">
            <a:extLst>
              <a:ext uri="{FF2B5EF4-FFF2-40B4-BE49-F238E27FC236}">
                <a16:creationId xmlns:a16="http://schemas.microsoft.com/office/drawing/2014/main" id="{3C812955-14AF-4795-98A2-5397EC4D49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50" b="14903"/>
          <a:stretch/>
        </p:blipFill>
        <p:spPr bwMode="auto">
          <a:xfrm>
            <a:off x="196342" y="404123"/>
            <a:ext cx="11796268" cy="604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Espace réservé du contenu 2">
            <a:extLst>
              <a:ext uri="{FF2B5EF4-FFF2-40B4-BE49-F238E27FC236}">
                <a16:creationId xmlns:a16="http://schemas.microsoft.com/office/drawing/2014/main" id="{B08BAA08-3103-40FB-BEC1-4479734772D7}"/>
              </a:ext>
            </a:extLst>
          </p:cNvPr>
          <p:cNvSpPr txBox="1">
            <a:spLocks/>
          </p:cNvSpPr>
          <p:nvPr/>
        </p:nvSpPr>
        <p:spPr>
          <a:xfrm>
            <a:off x="1796142" y="6207999"/>
            <a:ext cx="8596668" cy="887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fr-FR" b="1">
                <a:solidFill>
                  <a:srgbClr val="90C226"/>
                </a:solidFill>
                <a:highlight>
                  <a:srgbClr val="808080"/>
                </a:highlight>
              </a:rPr>
              <a:t>Source: </a:t>
            </a:r>
            <a:r>
              <a:rPr lang="fr-FR">
                <a:highlight>
                  <a:srgbClr val="808080"/>
                </a:highlight>
                <a:hlinkClick r:id="rId3"/>
              </a:rPr>
              <a:t>https://www.eurafibre.fr/la-carte-mondiale-des-cables-de-telecommunications-sous-marins/</a:t>
            </a:r>
            <a:endParaRPr lang="fr-FR" dirty="0">
              <a:highlight>
                <a:srgbClr val="808080"/>
              </a:highlight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826EF36-B1DD-4F5E-BBEB-5C8064D5F1F2}"/>
              </a:ext>
            </a:extLst>
          </p:cNvPr>
          <p:cNvSpPr txBox="1"/>
          <p:nvPr/>
        </p:nvSpPr>
        <p:spPr>
          <a:xfrm>
            <a:off x="3495096" y="568296"/>
            <a:ext cx="5191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Carte des câbles Internet Maritime</a:t>
            </a:r>
          </a:p>
        </p:txBody>
      </p:sp>
    </p:spTree>
    <p:extLst>
      <p:ext uri="{BB962C8B-B14F-4D97-AF65-F5344CB8AC3E}">
        <p14:creationId xmlns:p14="http://schemas.microsoft.com/office/powerpoint/2010/main" val="38846028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3" name="Group 70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54" name="Straight Connector 72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55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56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57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58" name="Isosceles Triangle 80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59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Isosceles Triangle 88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Résultat de recherche d'images pour &quot;cablier&quot;">
            <a:extLst>
              <a:ext uri="{FF2B5EF4-FFF2-40B4-BE49-F238E27FC236}">
                <a16:creationId xmlns:a16="http://schemas.microsoft.com/office/drawing/2014/main" id="{CBE3B79C-1AC8-483F-9A64-0A30922B1E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09" r="1" b="1"/>
          <a:stretch/>
        </p:blipFill>
        <p:spPr bwMode="auto">
          <a:xfrm>
            <a:off x="568452" y="571500"/>
            <a:ext cx="1105509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associée">
            <a:extLst>
              <a:ext uri="{FF2B5EF4-FFF2-40B4-BE49-F238E27FC236}">
                <a16:creationId xmlns:a16="http://schemas.microsoft.com/office/drawing/2014/main" id="{3E96E6A9-90D6-439D-B1C1-EBC4239B0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5087" y="571500"/>
            <a:ext cx="1779639" cy="177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5DAA9C-9400-40A2-80A4-06CDEF707351}"/>
              </a:ext>
            </a:extLst>
          </p:cNvPr>
          <p:cNvSpPr/>
          <p:nvPr/>
        </p:nvSpPr>
        <p:spPr>
          <a:xfrm>
            <a:off x="2635758" y="6420604"/>
            <a:ext cx="6920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highlight>
                  <a:srgbClr val="808080"/>
                </a:highlight>
                <a:hlinkClick r:id="rId4"/>
              </a:rPr>
              <a:t>Source: </a:t>
            </a:r>
            <a:r>
              <a:rPr lang="fr-FR" dirty="0">
                <a:highlight>
                  <a:srgbClr val="808080"/>
                </a:highlight>
                <a:hlinkClick r:id="rId4"/>
              </a:rPr>
              <a:t>https://marine.orange.com/fr/flotte/pierre-de-fermat/</a:t>
            </a:r>
            <a:endParaRPr lang="fr-FR" dirty="0">
              <a:highlight>
                <a:srgbClr val="808080"/>
              </a:highlight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94EE486-B49D-42BA-B7A6-B95B6019A998}"/>
              </a:ext>
            </a:extLst>
          </p:cNvPr>
          <p:cNvSpPr txBox="1"/>
          <p:nvPr/>
        </p:nvSpPr>
        <p:spPr>
          <a:xfrm>
            <a:off x="315806" y="630322"/>
            <a:ext cx="5099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Le câblier « Pierre de Fermat » de Orange Maritime</a:t>
            </a:r>
          </a:p>
        </p:txBody>
      </p:sp>
    </p:spTree>
    <p:extLst>
      <p:ext uri="{BB962C8B-B14F-4D97-AF65-F5344CB8AC3E}">
        <p14:creationId xmlns:p14="http://schemas.microsoft.com/office/powerpoint/2010/main" val="180459370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44792B48-DC51-4802-8AB7-856AA0687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298" y="787400"/>
            <a:ext cx="5376435" cy="43129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60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Bilan</a:t>
            </a:r>
            <a:r>
              <a:rPr lang="en-US" sz="60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60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pollution</a:t>
            </a:r>
            <a:r>
              <a:rPr lang="en-US" sz="60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émise par </a:t>
            </a:r>
            <a:r>
              <a:rPr lang="en-US" sz="60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Internet</a:t>
            </a:r>
          </a:p>
        </p:txBody>
      </p:sp>
      <p:pic>
        <p:nvPicPr>
          <p:cNvPr id="11266" name="Picture 2" descr="Image associée">
            <a:extLst>
              <a:ext uri="{FF2B5EF4-FFF2-40B4-BE49-F238E27FC236}">
                <a16:creationId xmlns:a16="http://schemas.microsoft.com/office/drawing/2014/main" id="{4073AFF7-E0EC-4318-A6AC-431E8C4DC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7816" y="1251961"/>
            <a:ext cx="4225491" cy="422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91841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C16C40-7C29-4ACC-B851-7E08E459B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D733AE-DD5E-4C77-8BCD-72BF12A06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1DE90A4-932E-4370-BA07-30F43254C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A19CA4A-B208-452A-8BE4-BC6940D33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74F8D3E-E618-4DE3-A0CC-B4904BB5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99DA406-C54B-4E31-867D-FAF8DCE70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1E16883-5140-47C4-A9AD-AD6598AC3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4CD848DC-8A2A-4093-9BDD-7AF4B6A27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4635A4D-E9CE-4B78-912A-479EA451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D663A5EE-5581-44F3-8F98-688755F63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1E84E6A-F5AE-4F4D-98F2-82FE4FCC2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DE7DDC9-17D4-4686-833D-48F8733B4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6BAD33C8-ADC7-4520-8B8E-40AC75BC2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129" y="216558"/>
            <a:ext cx="8596668" cy="982462"/>
          </a:xfrm>
        </p:spPr>
        <p:txBody>
          <a:bodyPr>
            <a:normAutofit/>
          </a:bodyPr>
          <a:lstStyle/>
          <a:p>
            <a:pPr algn="ctr"/>
            <a:r>
              <a:rPr lang="fr-FR" sz="5400" u="sng" dirty="0"/>
              <a:t>Sources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701782-17B2-47E6-997E-E9C5F5760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129" y="1495477"/>
            <a:ext cx="8596668" cy="536252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fr-FR" sz="1400" u="sng" dirty="0">
                <a:hlinkClick r:id="rId2"/>
              </a:rPr>
              <a:t>https://info.ecosia.org/what</a:t>
            </a:r>
            <a:endParaRPr lang="fr-FR" sz="1400" dirty="0"/>
          </a:p>
          <a:p>
            <a:pPr>
              <a:lnSpc>
                <a:spcPct val="90000"/>
              </a:lnSpc>
            </a:pPr>
            <a:r>
              <a:rPr lang="fr-FR" sz="1400" u="sng" dirty="0">
                <a:hlinkClick r:id="rId3"/>
              </a:rPr>
              <a:t>https://www.lepetiterudit.com/combien-de-feuilles-de-papier-fait-avec-arbre/</a:t>
            </a:r>
            <a:endParaRPr lang="fr-FR" sz="1400" dirty="0"/>
          </a:p>
          <a:p>
            <a:pPr>
              <a:lnSpc>
                <a:spcPct val="90000"/>
              </a:lnSpc>
            </a:pPr>
            <a:r>
              <a:rPr lang="fr-FR" sz="1400" u="sng" dirty="0">
                <a:hlinkClick r:id="rId4"/>
              </a:rPr>
              <a:t>https://www.rts.ch/decouverte/sciences-et-environnement/environnement/6556650-combien-un-arbre-produit-il-en-moyenne-de-feuilles-a4-.html</a:t>
            </a:r>
            <a:endParaRPr lang="fr-FR" sz="1400" dirty="0"/>
          </a:p>
          <a:p>
            <a:pPr>
              <a:lnSpc>
                <a:spcPct val="90000"/>
              </a:lnSpc>
            </a:pPr>
            <a:r>
              <a:rPr lang="fr-FR" sz="1400" u="sng" dirty="0">
                <a:hlinkClick r:id="rId5"/>
              </a:rPr>
              <a:t>https://www.numerama.com/tech/383407-projet-natick-microsoft-teste-son-data-center-sous-marin-au-large-de-lecosse.html</a:t>
            </a:r>
            <a:endParaRPr lang="fr-FR" sz="1400" dirty="0"/>
          </a:p>
          <a:p>
            <a:pPr>
              <a:lnSpc>
                <a:spcPct val="90000"/>
              </a:lnSpc>
            </a:pPr>
            <a:r>
              <a:rPr lang="fr-FR" sz="1400" u="sng" dirty="0">
                <a:hlinkClick r:id="rId6"/>
              </a:rPr>
              <a:t>https://www.milleetunefeuilles.fr/consommation-papier</a:t>
            </a:r>
            <a:endParaRPr lang="fr-FR" sz="1400" dirty="0"/>
          </a:p>
          <a:p>
            <a:pPr>
              <a:lnSpc>
                <a:spcPct val="90000"/>
              </a:lnSpc>
            </a:pPr>
            <a:r>
              <a:rPr lang="fr-FR" sz="1400" u="sng" dirty="0">
                <a:hlinkClick r:id="rId7"/>
              </a:rPr>
              <a:t>https://mrmondialisation.org/le-cout-ecologique-dinternet-est-astronomique/</a:t>
            </a:r>
            <a:endParaRPr lang="fr-FR" sz="1400" dirty="0"/>
          </a:p>
          <a:p>
            <a:pPr>
              <a:lnSpc>
                <a:spcPct val="90000"/>
              </a:lnSpc>
            </a:pPr>
            <a:r>
              <a:rPr lang="fr-FR" sz="1400" u="sng" dirty="0">
                <a:hlinkClick r:id="rId8"/>
              </a:rPr>
              <a:t>https://www.fournisseur-energie.com/internet-plus-gros-pollueur-de-planete/</a:t>
            </a:r>
            <a:endParaRPr lang="fr-FR" sz="1400" dirty="0"/>
          </a:p>
          <a:p>
            <a:pPr>
              <a:lnSpc>
                <a:spcPct val="90000"/>
              </a:lnSpc>
            </a:pPr>
            <a:r>
              <a:rPr lang="fr-FR" sz="1400" u="sng" dirty="0">
                <a:hlinkClick r:id="rId9"/>
              </a:rPr>
              <a:t>www.greenpeace.fr</a:t>
            </a:r>
            <a:endParaRPr lang="fr-FR" sz="1400" dirty="0"/>
          </a:p>
          <a:p>
            <a:pPr>
              <a:lnSpc>
                <a:spcPct val="90000"/>
              </a:lnSpc>
            </a:pPr>
            <a:r>
              <a:rPr lang="fr-FR" sz="1400" u="sng" dirty="0">
                <a:hlinkClick r:id="rId10"/>
              </a:rPr>
              <a:t>https://www.ademe.fr/entreprises-monde-agricole/performance-energetique-energies-renouvelables/lenergie-bureaux/dossier/equipements-electriques/saviez</a:t>
            </a:r>
            <a:endParaRPr lang="fr-FR" sz="1400" dirty="0"/>
          </a:p>
          <a:p>
            <a:pPr fontAlgn="base">
              <a:lnSpc>
                <a:spcPct val="90000"/>
              </a:lnSpc>
            </a:pPr>
            <a:r>
              <a:rPr lang="fr-FR" sz="1400" u="sng" dirty="0">
                <a:hlinkClick r:id="rId11"/>
              </a:rPr>
              <a:t>https://www.orange.com/fr/actus-courtes-tuiles/responsabilite/actions/Environnement/Cap-sur-la-COP-episode-/</a:t>
            </a:r>
            <a:endParaRPr lang="fr-FR" sz="1400" u="sng" dirty="0"/>
          </a:p>
          <a:p>
            <a:pPr fontAlgn="base">
              <a:lnSpc>
                <a:spcPct val="90000"/>
              </a:lnSpc>
            </a:pPr>
            <a:r>
              <a:rPr lang="fr-FR" sz="1400" dirty="0">
                <a:hlinkClick r:id="rId12"/>
              </a:rPr>
              <a:t>https://www.franceculture.fr/emissions/grand-reportage/dans-la-tuyauterie-dinternet</a:t>
            </a:r>
            <a:endParaRPr lang="fr-FR" sz="1400" dirty="0"/>
          </a:p>
          <a:p>
            <a:pPr>
              <a:lnSpc>
                <a:spcPct val="90000"/>
              </a:lnSpc>
            </a:pPr>
            <a:r>
              <a:rPr lang="fr-FR" sz="1400" dirty="0">
                <a:hlinkClick r:id="rId13"/>
              </a:rPr>
              <a:t>https://sciencepost.fr/de-quoi-cables-marins/</a:t>
            </a:r>
            <a:endParaRPr lang="fr-FR" sz="1400" dirty="0"/>
          </a:p>
          <a:p>
            <a:pPr>
              <a:lnSpc>
                <a:spcPct val="90000"/>
              </a:lnSpc>
            </a:pPr>
            <a:r>
              <a:rPr lang="fr-FR" sz="1400" dirty="0">
                <a:hlinkClick r:id="rId14"/>
              </a:rPr>
              <a:t>https://www.eurafibre.fr/la-carte-mondiale-des-cables-de-telecommunications-sous-marins/</a:t>
            </a:r>
            <a:endParaRPr lang="fr-FR" sz="1400" dirty="0"/>
          </a:p>
          <a:p>
            <a:pPr>
              <a:lnSpc>
                <a:spcPct val="90000"/>
              </a:lnSpc>
            </a:pPr>
            <a:r>
              <a:rPr lang="fr-FR" sz="1400" u="sng" dirty="0">
                <a:hlinkClick r:id="rId15"/>
              </a:rPr>
              <a:t>https://www.01net.com/actualites/plongee-au-coeur-d-internet-cinq-chiffres-pour-tout-savoir-des-cables-sous-marins-1588422.html</a:t>
            </a:r>
            <a:endParaRPr lang="fr-FR" sz="1400" dirty="0"/>
          </a:p>
          <a:p>
            <a:pPr>
              <a:lnSpc>
                <a:spcPct val="90000"/>
              </a:lnSpc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1599605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5245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1267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5887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271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2712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5886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5887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7269831-158E-4C55-A7E6-872B2D894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360" y="86916"/>
            <a:ext cx="7163521" cy="104023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5400" b="1" u="sng" dirty="0" err="1">
                <a:solidFill>
                  <a:srgbClr val="FFFFFF"/>
                </a:solidFill>
              </a:rPr>
              <a:t>Sommaire</a:t>
            </a:r>
            <a:endParaRPr lang="en-US" sz="5400" b="1" u="sng" dirty="0">
              <a:solidFill>
                <a:srgbClr val="FFFFFF"/>
              </a:solidFill>
            </a:endParaRPr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92146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1D4F6898-6928-4862-B808-A6E8B838A831}"/>
              </a:ext>
            </a:extLst>
          </p:cNvPr>
          <p:cNvSpPr/>
          <p:nvPr/>
        </p:nvSpPr>
        <p:spPr>
          <a:xfrm>
            <a:off x="638934" y="2833077"/>
            <a:ext cx="927084" cy="1260629"/>
          </a:xfrm>
          <a:prstGeom prst="roundRect">
            <a:avLst/>
          </a:prstGeom>
          <a:solidFill>
            <a:srgbClr val="90C226"/>
          </a:solidFill>
          <a:ln>
            <a:solidFill>
              <a:srgbClr val="90C2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9A585D5-554B-4923-9ABB-247B867F77A9}"/>
              </a:ext>
            </a:extLst>
          </p:cNvPr>
          <p:cNvSpPr txBox="1"/>
          <p:nvPr/>
        </p:nvSpPr>
        <p:spPr>
          <a:xfrm>
            <a:off x="2648180" y="1368446"/>
            <a:ext cx="514707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514350">
              <a:buClr>
                <a:schemeClr val="bg1"/>
              </a:buClr>
              <a:buSzPct val="130000"/>
              <a:buFont typeface="Wingdings" panose="05000000000000000000" pitchFamily="2" charset="2"/>
              <a:buChar char="Ø"/>
            </a:pPr>
            <a:r>
              <a:rPr lang="fr-FR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 papier</a:t>
            </a:r>
          </a:p>
          <a:p>
            <a:pPr marL="288000" indent="-514350">
              <a:buClr>
                <a:schemeClr val="bg1"/>
              </a:buClr>
              <a:buSzPct val="130000"/>
              <a:buFont typeface="Wingdings" panose="05000000000000000000" pitchFamily="2" charset="2"/>
              <a:buChar char="Ø"/>
            </a:pPr>
            <a:endParaRPr lang="fr-FR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8000" indent="-514350">
              <a:buClr>
                <a:schemeClr val="bg1"/>
              </a:buClr>
              <a:buSzPct val="130000"/>
              <a:buFont typeface="Wingdings" panose="05000000000000000000" pitchFamily="2" charset="2"/>
              <a:buChar char="Ø"/>
            </a:pPr>
            <a:r>
              <a:rPr lang="fr-FR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 Data Centers</a:t>
            </a:r>
          </a:p>
          <a:p>
            <a:pPr>
              <a:buClr>
                <a:schemeClr val="bg1"/>
              </a:buClr>
              <a:buSzPct val="130000"/>
            </a:pPr>
            <a:endParaRPr lang="fr-FR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8000" indent="-514350">
              <a:buClr>
                <a:schemeClr val="bg1"/>
              </a:buClr>
              <a:buSzPct val="130000"/>
              <a:buFont typeface="Wingdings" panose="05000000000000000000" pitchFamily="2" charset="2"/>
              <a:buChar char="Ø"/>
            </a:pPr>
            <a:r>
              <a:rPr lang="fr-FR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L’impact des Internautes</a:t>
            </a:r>
          </a:p>
          <a:p>
            <a:pPr marL="288000" indent="-514350">
              <a:buClr>
                <a:schemeClr val="bg1"/>
              </a:buClr>
              <a:buSzPct val="130000"/>
              <a:buFont typeface="Wingdings" panose="05000000000000000000" pitchFamily="2" charset="2"/>
              <a:buChar char="Ø"/>
            </a:pPr>
            <a:endParaRPr lang="fr-FR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8000" indent="-514350">
              <a:buClr>
                <a:schemeClr val="bg1"/>
              </a:buClr>
              <a:buSzPct val="130000"/>
              <a:buFont typeface="Wingdings" panose="05000000000000000000" pitchFamily="2" charset="2"/>
              <a:buChar char="Ø"/>
            </a:pPr>
            <a:r>
              <a:rPr lang="fr-FR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Câbles maritimes</a:t>
            </a:r>
          </a:p>
          <a:p>
            <a:pPr>
              <a:buClr>
                <a:schemeClr val="bg1"/>
              </a:buClr>
              <a:buSzPct val="130000"/>
            </a:pPr>
            <a:endParaRPr lang="fr-FR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8000" indent="-514350">
              <a:buClr>
                <a:schemeClr val="bg1"/>
              </a:buClr>
              <a:buSzPct val="130000"/>
              <a:buFont typeface="Wingdings" panose="05000000000000000000" pitchFamily="2" charset="2"/>
              <a:buChar char="Ø"/>
            </a:pPr>
            <a:r>
              <a:rPr lang="fr-FR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Bilan de la pollution  		émise par Internet</a:t>
            </a:r>
          </a:p>
          <a:p>
            <a:pPr marL="514350" indent="-514350">
              <a:buClr>
                <a:schemeClr val="bg1"/>
              </a:buClr>
              <a:buSzPct val="130000"/>
              <a:buFont typeface="Wingdings" panose="05000000000000000000" pitchFamily="2" charset="2"/>
              <a:buChar char="Ø"/>
            </a:pPr>
            <a:endParaRPr lang="fr-F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Clr>
                <a:schemeClr val="bg1"/>
              </a:buClr>
              <a:buSzPct val="130000"/>
              <a:buFont typeface="Wingdings" panose="05000000000000000000" pitchFamily="2" charset="2"/>
              <a:buChar char="Ø"/>
            </a:pPr>
            <a:endParaRPr lang="fr-F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bg1"/>
              </a:buClr>
              <a:buSzPct val="130000"/>
            </a:pPr>
            <a:endParaRPr lang="fr-F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SzPct val="150000"/>
              <a:buFont typeface="Wingdings" panose="05000000000000000000" pitchFamily="2" charset="2"/>
              <a:buChar char="Ø"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SzPct val="150000"/>
              <a:buFont typeface="Wingdings" panose="05000000000000000000" pitchFamily="2" charset="2"/>
              <a:buChar char="Ø"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SzPct val="150000"/>
              <a:buFont typeface="Wingdings" panose="05000000000000000000" pitchFamily="2" charset="2"/>
              <a:buChar char="Ø"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27E824F-82F0-49ED-A19F-14DAF40FCE3D}"/>
              </a:ext>
            </a:extLst>
          </p:cNvPr>
          <p:cNvSpPr txBox="1"/>
          <p:nvPr/>
        </p:nvSpPr>
        <p:spPr>
          <a:xfrm>
            <a:off x="3283395" y="3589867"/>
            <a:ext cx="4045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(Mails, Streaming et Navigation)</a:t>
            </a:r>
          </a:p>
        </p:txBody>
      </p:sp>
    </p:spTree>
    <p:extLst>
      <p:ext uri="{BB962C8B-B14F-4D97-AF65-F5344CB8AC3E}">
        <p14:creationId xmlns:p14="http://schemas.microsoft.com/office/powerpoint/2010/main" val="30177326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44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3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49FF062A-E202-4F15-A49A-7249F7EFC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7" y="276096"/>
            <a:ext cx="7766936" cy="10113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u="sng" dirty="0"/>
              <a:t>Le Papier</a:t>
            </a:r>
          </a:p>
        </p:txBody>
      </p:sp>
      <p:pic>
        <p:nvPicPr>
          <p:cNvPr id="62" name="Picture 2" descr="Résultat de recherche d'images pour &quot;arbre dessin&quot;">
            <a:extLst>
              <a:ext uri="{FF2B5EF4-FFF2-40B4-BE49-F238E27FC236}">
                <a16:creationId xmlns:a16="http://schemas.microsoft.com/office/drawing/2014/main" id="{C157ECA3-085E-44F9-B54F-215C68629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592" y="1746127"/>
            <a:ext cx="1844796" cy="206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Image associée">
            <a:extLst>
              <a:ext uri="{FF2B5EF4-FFF2-40B4-BE49-F238E27FC236}">
                <a16:creationId xmlns:a16="http://schemas.microsoft.com/office/drawing/2014/main" id="{2BBEA87B-D270-4B64-A29D-70137B6C9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815" y="3972257"/>
            <a:ext cx="2063573" cy="206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Espace réservé du contenu 5">
            <a:extLst>
              <a:ext uri="{FF2B5EF4-FFF2-40B4-BE49-F238E27FC236}">
                <a16:creationId xmlns:a16="http://schemas.microsoft.com/office/drawing/2014/main" id="{CD8CD2DF-E727-4C33-A74C-05F6037541E4}"/>
              </a:ext>
            </a:extLst>
          </p:cNvPr>
          <p:cNvSpPr txBox="1">
            <a:spLocks/>
          </p:cNvSpPr>
          <p:nvPr/>
        </p:nvSpPr>
        <p:spPr>
          <a:xfrm>
            <a:off x="4492102" y="4383913"/>
            <a:ext cx="3910348" cy="1413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fr-FR" sz="3200"/>
              <a:t>Besoin d’impression (Imprimer)</a:t>
            </a:r>
            <a:endParaRPr lang="fr-FR" sz="3200" dirty="0"/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FC7A6795-8AF6-44F1-82A6-CD71FDB45D06}"/>
              </a:ext>
            </a:extLst>
          </p:cNvPr>
          <p:cNvSpPr txBox="1"/>
          <p:nvPr/>
        </p:nvSpPr>
        <p:spPr>
          <a:xfrm>
            <a:off x="4975668" y="2241022"/>
            <a:ext cx="32048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8 000 </a:t>
            </a:r>
            <a:r>
              <a:rPr lang="fr-F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à </a:t>
            </a:r>
            <a:r>
              <a:rPr lang="fr-FR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15 000 </a:t>
            </a:r>
            <a:r>
              <a:rPr lang="fr-F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feuilles </a:t>
            </a:r>
            <a:r>
              <a:rPr lang="fr-FR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A4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B8752597-5035-4E26-B9C8-6FAC5DBDABED}"/>
              </a:ext>
            </a:extLst>
          </p:cNvPr>
          <p:cNvSpPr txBox="1"/>
          <p:nvPr/>
        </p:nvSpPr>
        <p:spPr>
          <a:xfrm>
            <a:off x="4108388" y="1810570"/>
            <a:ext cx="9439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fr-FR" sz="9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≈</a:t>
            </a:r>
            <a:endParaRPr lang="fr-F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5717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77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122" name="Picture 2" descr="http://www.infonet.com.vn/~infonetc/images/stories/articles/DC.jpg">
            <a:extLst>
              <a:ext uri="{FF2B5EF4-FFF2-40B4-BE49-F238E27FC236}">
                <a16:creationId xmlns:a16="http://schemas.microsoft.com/office/drawing/2014/main" id="{78472CEB-6131-4DCE-A386-7EAADDBD40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12" t="2953" b="4380"/>
          <a:stretch/>
        </p:blipFill>
        <p:spPr bwMode="auto">
          <a:xfrm>
            <a:off x="1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3559A5F2-8BE0-4998-A1E4-1B145465A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Parallelogram 86">
            <a:extLst>
              <a:ext uri="{FF2B5EF4-FFF2-40B4-BE49-F238E27FC236}">
                <a16:creationId xmlns:a16="http://schemas.microsoft.com/office/drawing/2014/main" id="{3A6596D4-D53C-424F-9F16-CC8686C07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81BB890B-70D4-42FE-A599-6AEF1A42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3842D646-B58C-43C8-8152-01BC782B7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Rectangle 23">
            <a:extLst>
              <a:ext uri="{FF2B5EF4-FFF2-40B4-BE49-F238E27FC236}">
                <a16:creationId xmlns:a16="http://schemas.microsoft.com/office/drawing/2014/main" id="{9772CABD-4211-42AA-B349-D4002E52F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5" name="Rectangle 25">
            <a:extLst>
              <a:ext uri="{FF2B5EF4-FFF2-40B4-BE49-F238E27FC236}">
                <a16:creationId xmlns:a16="http://schemas.microsoft.com/office/drawing/2014/main" id="{BBD91630-4DBA-4294-8016-FEB5C3B0C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7" name="Isosceles Triangle 96">
            <a:extLst>
              <a:ext uri="{FF2B5EF4-FFF2-40B4-BE49-F238E27FC236}">
                <a16:creationId xmlns:a16="http://schemas.microsoft.com/office/drawing/2014/main" id="{E67D1587-504D-41BC-9D48-B61257BFB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005D42C-5349-4E14-9C43-A6C5F2FAC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0125" y="0"/>
            <a:ext cx="5069522" cy="192443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7200" u="sng" dirty="0"/>
              <a:t>Les</a:t>
            </a:r>
            <a:br>
              <a:rPr lang="en-US" sz="7200" u="sng" dirty="0"/>
            </a:br>
            <a:r>
              <a:rPr lang="en-US" sz="7200" u="sng" dirty="0"/>
              <a:t>Data Centers</a:t>
            </a:r>
          </a:p>
        </p:txBody>
      </p:sp>
      <p:sp>
        <p:nvSpPr>
          <p:cNvPr id="99" name="Rectangle 27">
            <a:extLst>
              <a:ext uri="{FF2B5EF4-FFF2-40B4-BE49-F238E27FC236}">
                <a16:creationId xmlns:a16="http://schemas.microsoft.com/office/drawing/2014/main" id="{8765DD1A-F044-4DE7-8A9B-7C30DC85A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Rectangle 28">
            <a:extLst>
              <a:ext uri="{FF2B5EF4-FFF2-40B4-BE49-F238E27FC236}">
                <a16:creationId xmlns:a16="http://schemas.microsoft.com/office/drawing/2014/main" id="{2FE2170D-72D6-48A8-8E9A-BFF3BF03D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Rectangle 29">
            <a:extLst>
              <a:ext uri="{FF2B5EF4-FFF2-40B4-BE49-F238E27FC236}">
                <a16:creationId xmlns:a16="http://schemas.microsoft.com/office/drawing/2014/main" id="{01D19436-094D-463D-AFEA-870FDBD0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5" name="Isosceles Triangle 104">
            <a:extLst>
              <a:ext uri="{FF2B5EF4-FFF2-40B4-BE49-F238E27FC236}">
                <a16:creationId xmlns:a16="http://schemas.microsoft.com/office/drawing/2014/main" id="{9A2DE6E0-967C-4C58-8558-EC08F1138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B35A551-4665-45AF-97A4-3BF2AA5C65FC}"/>
              </a:ext>
            </a:extLst>
          </p:cNvPr>
          <p:cNvSpPr txBox="1"/>
          <p:nvPr/>
        </p:nvSpPr>
        <p:spPr>
          <a:xfrm>
            <a:off x="4640125" y="1922011"/>
            <a:ext cx="5069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90C226"/>
                </a:solidFill>
              </a:rPr>
              <a:t>= Centre de Données (en Français)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165F22B-3EB4-4EE6-A68A-A070B6549A60}"/>
              </a:ext>
            </a:extLst>
          </p:cNvPr>
          <p:cNvSpPr txBox="1"/>
          <p:nvPr/>
        </p:nvSpPr>
        <p:spPr>
          <a:xfrm>
            <a:off x="6909388" y="4061246"/>
            <a:ext cx="30065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90C226"/>
                </a:solidFill>
              </a:rPr>
              <a:t>1</a:t>
            </a:r>
            <a:r>
              <a:rPr lang="fr-FR" sz="2800" dirty="0">
                <a:solidFill>
                  <a:srgbClr val="90C226"/>
                </a:solidFill>
              </a:rPr>
              <a:t> ville de</a:t>
            </a:r>
          </a:p>
          <a:p>
            <a:pPr algn="ctr"/>
            <a:r>
              <a:rPr lang="fr-FR" sz="2800" dirty="0">
                <a:solidFill>
                  <a:srgbClr val="90C226"/>
                </a:solidFill>
              </a:rPr>
              <a:t>30 000 habitants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4C751650-6305-4BB0-BD5D-BE365AF558D5}"/>
              </a:ext>
            </a:extLst>
          </p:cNvPr>
          <p:cNvSpPr txBox="1"/>
          <p:nvPr/>
        </p:nvSpPr>
        <p:spPr>
          <a:xfrm>
            <a:off x="4866936" y="3067253"/>
            <a:ext cx="407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u="sng" dirty="0">
                <a:solidFill>
                  <a:srgbClr val="90C226"/>
                </a:solidFill>
              </a:rPr>
              <a:t>Energie consommée en 1 jour :</a:t>
            </a:r>
            <a:endParaRPr lang="fr-FR" sz="3200" dirty="0">
              <a:solidFill>
                <a:srgbClr val="90C226"/>
              </a:solidFill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7B04BF8A-F1C2-477A-B156-ED20CC94CE91}"/>
              </a:ext>
            </a:extLst>
          </p:cNvPr>
          <p:cNvSpPr txBox="1"/>
          <p:nvPr/>
        </p:nvSpPr>
        <p:spPr>
          <a:xfrm>
            <a:off x="4061580" y="4240841"/>
            <a:ext cx="2545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90C226"/>
                </a:solidFill>
              </a:rPr>
              <a:t>1 Data Center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BDCEBDC-DA5A-4E41-AC7A-DD5521194BDB}"/>
              </a:ext>
            </a:extLst>
          </p:cNvPr>
          <p:cNvSpPr txBox="1"/>
          <p:nvPr/>
        </p:nvSpPr>
        <p:spPr>
          <a:xfrm>
            <a:off x="6441322" y="3868505"/>
            <a:ext cx="6754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>
                <a:solidFill>
                  <a:srgbClr val="90C226"/>
                </a:solidFill>
              </a:rPr>
              <a:t>≈</a:t>
            </a:r>
            <a:endParaRPr lang="fr-FR" sz="7200" dirty="0"/>
          </a:p>
        </p:txBody>
      </p:sp>
    </p:spTree>
    <p:extLst>
      <p:ext uri="{BB962C8B-B14F-4D97-AF65-F5344CB8AC3E}">
        <p14:creationId xmlns:p14="http://schemas.microsoft.com/office/powerpoint/2010/main" val="254533877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Image associée">
            <a:extLst>
              <a:ext uri="{FF2B5EF4-FFF2-40B4-BE49-F238E27FC236}">
                <a16:creationId xmlns:a16="http://schemas.microsoft.com/office/drawing/2014/main" id="{01DB1C67-CF85-4C84-9CA7-F682ACDB9E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6" r="1" b="1"/>
          <a:stretch/>
        </p:blipFill>
        <p:spPr bwMode="auto">
          <a:xfrm>
            <a:off x="568452" y="571500"/>
            <a:ext cx="1105509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44B56C2-7991-4625-87FB-C9770B96AF7E}"/>
              </a:ext>
            </a:extLst>
          </p:cNvPr>
          <p:cNvSpPr/>
          <p:nvPr/>
        </p:nvSpPr>
        <p:spPr>
          <a:xfrm>
            <a:off x="1855619" y="6257389"/>
            <a:ext cx="84807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highlight>
                  <a:srgbClr val="808080"/>
                </a:highlight>
                <a:hlinkClick r:id="rId3"/>
              </a:rPr>
              <a:t>Source :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808080"/>
                </a:highlight>
                <a:hlinkClick r:id="rId3"/>
              </a:rPr>
              <a:t>https://www.numerama.com/tech/383407-projet-natick-microsoft-teste-son-data-center-sous-marin-au-large-de-lecosse.html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808080"/>
              </a:highlight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F64BC46-F34B-4B00-9310-2C4DF0D71E96}"/>
              </a:ext>
            </a:extLst>
          </p:cNvPr>
          <p:cNvSpPr txBox="1"/>
          <p:nvPr/>
        </p:nvSpPr>
        <p:spPr>
          <a:xfrm>
            <a:off x="3332480" y="480060"/>
            <a:ext cx="528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Prototype du Projet </a:t>
            </a:r>
            <a:r>
              <a:rPr lang="fr-FR" sz="2800" b="1" dirty="0" err="1"/>
              <a:t>Natick</a:t>
            </a:r>
            <a:r>
              <a:rPr lang="fr-FR" sz="2800" b="1" dirty="0"/>
              <a:t> de Microsoft</a:t>
            </a:r>
          </a:p>
        </p:txBody>
      </p:sp>
    </p:spTree>
    <p:extLst>
      <p:ext uri="{BB962C8B-B14F-4D97-AF65-F5344CB8AC3E}">
        <p14:creationId xmlns:p14="http://schemas.microsoft.com/office/powerpoint/2010/main" val="109360709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6" name="Rectangle 7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80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38" name="Isosceles Triangle 82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950CD2F-0ABB-48CD-AE2B-8EABF1778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536" y="201717"/>
            <a:ext cx="9504671" cy="1071474"/>
          </a:xfrm>
        </p:spPr>
        <p:txBody>
          <a:bodyPr anchor="ctr">
            <a:noAutofit/>
          </a:bodyPr>
          <a:lstStyle/>
          <a:p>
            <a:pPr algn="ctr"/>
            <a:r>
              <a:rPr lang="fr-FR" sz="5400" b="1" u="sng" dirty="0">
                <a:solidFill>
                  <a:srgbClr val="90C226"/>
                </a:solidFill>
              </a:rPr>
              <a:t>L’impact des Internautes</a:t>
            </a:r>
          </a:p>
        </p:txBody>
      </p:sp>
      <p:pic>
        <p:nvPicPr>
          <p:cNvPr id="1034" name="Picture 10" descr="Résultat de recherche d'images pour &quot;gmail image logo png&quot;">
            <a:extLst>
              <a:ext uri="{FF2B5EF4-FFF2-40B4-BE49-F238E27FC236}">
                <a16:creationId xmlns:a16="http://schemas.microsoft.com/office/drawing/2014/main" id="{77502B4A-A0D6-4C72-8A4A-1D5842748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8283" y="2269792"/>
            <a:ext cx="3225786" cy="24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Isosceles Triangle 84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040" name="Picture 16" descr="Résultat de recherche d'images pour &quot;outlook png logo&quot;">
            <a:extLst>
              <a:ext uri="{FF2B5EF4-FFF2-40B4-BE49-F238E27FC236}">
                <a16:creationId xmlns:a16="http://schemas.microsoft.com/office/drawing/2014/main" id="{F6F5E7D9-81EF-47BC-8F59-737BA6EFF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082" y="1944266"/>
            <a:ext cx="3094250" cy="309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arallélogramme 2">
            <a:extLst>
              <a:ext uri="{FF2B5EF4-FFF2-40B4-BE49-F238E27FC236}">
                <a16:creationId xmlns:a16="http://schemas.microsoft.com/office/drawing/2014/main" id="{D498D161-E853-4D56-AF22-2C8C371D1E6B}"/>
              </a:ext>
            </a:extLst>
          </p:cNvPr>
          <p:cNvSpPr/>
          <p:nvPr/>
        </p:nvSpPr>
        <p:spPr>
          <a:xfrm>
            <a:off x="175668" y="2361040"/>
            <a:ext cx="4641118" cy="3737919"/>
          </a:xfrm>
          <a:prstGeom prst="parallelogram">
            <a:avLst>
              <a:gd name="adj" fmla="val 15478"/>
            </a:avLst>
          </a:prstGeom>
          <a:solidFill>
            <a:srgbClr val="2C3C43"/>
          </a:solidFill>
          <a:ln>
            <a:solidFill>
              <a:srgbClr val="90C2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15DCC454-DD24-4542-AFA3-67FE38C0B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585" y="1364439"/>
            <a:ext cx="3973943" cy="9053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200" dirty="0">
                <a:solidFill>
                  <a:srgbClr val="90C226"/>
                </a:solidFill>
              </a:rPr>
              <a:t>1) </a:t>
            </a:r>
            <a:r>
              <a:rPr lang="fr-FR" sz="4200" u="sng" dirty="0">
                <a:solidFill>
                  <a:schemeClr val="bg1"/>
                </a:solidFill>
              </a:rPr>
              <a:t>Les Mails</a:t>
            </a:r>
          </a:p>
        </p:txBody>
      </p:sp>
      <p:sp>
        <p:nvSpPr>
          <p:cNvPr id="11" name="Espace réservé du contenu 9">
            <a:extLst>
              <a:ext uri="{FF2B5EF4-FFF2-40B4-BE49-F238E27FC236}">
                <a16:creationId xmlns:a16="http://schemas.microsoft.com/office/drawing/2014/main" id="{554DE8B2-CD47-497F-928B-F80F7BF6AA3C}"/>
              </a:ext>
            </a:extLst>
          </p:cNvPr>
          <p:cNvSpPr txBox="1">
            <a:spLocks/>
          </p:cNvSpPr>
          <p:nvPr/>
        </p:nvSpPr>
        <p:spPr>
          <a:xfrm>
            <a:off x="488273" y="2517777"/>
            <a:ext cx="4015194" cy="5196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fr-FR" sz="2800" dirty="0">
                <a:solidFill>
                  <a:schemeClr val="bg1"/>
                </a:solidFill>
              </a:rPr>
              <a:t>   12 milliards envoyés</a:t>
            </a:r>
          </a:p>
          <a:p>
            <a:pPr marL="0" indent="0" algn="ctr">
              <a:buFont typeface="Wingdings 3" charset="2"/>
              <a:buNone/>
            </a:pPr>
            <a:r>
              <a:rPr lang="fr-FR" sz="2800" dirty="0">
                <a:solidFill>
                  <a:schemeClr val="bg1"/>
                </a:solidFill>
              </a:rPr>
              <a:t>  par heures</a:t>
            </a:r>
          </a:p>
          <a:p>
            <a:pPr marL="0" indent="0">
              <a:spcBef>
                <a:spcPts val="600"/>
              </a:spcBef>
              <a:buFont typeface="Wingdings 3" charset="2"/>
              <a:buNone/>
            </a:pPr>
            <a:endParaRPr lang="fr-FR" sz="2800" dirty="0">
              <a:solidFill>
                <a:schemeClr val="bg1"/>
              </a:solidFill>
            </a:endParaRPr>
          </a:p>
          <a:p>
            <a:pPr marL="0" indent="0">
              <a:spcBef>
                <a:spcPts val="600"/>
              </a:spcBef>
              <a:buFont typeface="Wingdings 3" charset="2"/>
              <a:buNone/>
            </a:pPr>
            <a:r>
              <a:rPr lang="fr-FR" sz="2800" dirty="0">
                <a:solidFill>
                  <a:schemeClr val="bg1"/>
                </a:solidFill>
              </a:rPr>
              <a:t>  = 50 </a:t>
            </a:r>
            <a:r>
              <a:rPr lang="fr-FR" sz="2800" dirty="0" err="1">
                <a:solidFill>
                  <a:schemeClr val="bg1"/>
                </a:solidFill>
              </a:rPr>
              <a:t>GigaWatt</a:t>
            </a:r>
            <a:r>
              <a:rPr lang="fr-FR" sz="2800" dirty="0">
                <a:solidFill>
                  <a:schemeClr val="bg1"/>
                </a:solidFill>
              </a:rPr>
              <a:t>/Heure</a:t>
            </a:r>
          </a:p>
          <a:p>
            <a:pPr marL="0" indent="0" algn="ctr">
              <a:spcBef>
                <a:spcPts val="600"/>
              </a:spcBef>
              <a:buFont typeface="Wingdings 3" charset="2"/>
              <a:buNone/>
            </a:pPr>
            <a:endParaRPr lang="fr-FR" sz="2800" dirty="0">
              <a:solidFill>
                <a:schemeClr val="bg1"/>
              </a:solidFill>
            </a:endParaRPr>
          </a:p>
          <a:p>
            <a:pPr marL="0" indent="0">
              <a:spcBef>
                <a:spcPts val="600"/>
              </a:spcBef>
              <a:buFont typeface="Wingdings 3" charset="2"/>
              <a:buNone/>
            </a:pPr>
            <a:r>
              <a:rPr lang="fr-FR" sz="2800" dirty="0">
                <a:solidFill>
                  <a:schemeClr val="bg1"/>
                </a:solidFill>
              </a:rPr>
              <a:t>= Production de 18 centrales nucléaires</a:t>
            </a:r>
          </a:p>
          <a:p>
            <a:pPr algn="ctr">
              <a:buFontTx/>
              <a:buChar char="-"/>
            </a:pPr>
            <a:endParaRPr lang="fr-FR" sz="4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66529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15DCC454-DD24-4542-AFA3-67FE38C0B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88" y="1341742"/>
            <a:ext cx="4225952" cy="4683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400" dirty="0">
                <a:solidFill>
                  <a:srgbClr val="90C226"/>
                </a:solidFill>
              </a:rPr>
              <a:t>2) </a:t>
            </a:r>
            <a:r>
              <a:rPr lang="fr-FR" sz="4400" u="sng" dirty="0">
                <a:solidFill>
                  <a:schemeClr val="bg1"/>
                </a:solidFill>
              </a:rPr>
              <a:t>Le Streaming</a:t>
            </a:r>
          </a:p>
          <a:p>
            <a:pPr marL="0" indent="0">
              <a:buNone/>
            </a:pPr>
            <a:endParaRPr lang="fr-FR" sz="4400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fr-FR" sz="2800" dirty="0">
                <a:solidFill>
                  <a:schemeClr val="bg1"/>
                </a:solidFill>
              </a:rPr>
              <a:t>Connexion au serveur tout au long du visionnage</a:t>
            </a:r>
          </a:p>
          <a:p>
            <a:pPr marL="0" indent="0" algn="ctr">
              <a:buNone/>
            </a:pPr>
            <a:endParaRPr lang="fr-FR" sz="2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fr-FR" sz="2800" dirty="0">
                <a:solidFill>
                  <a:schemeClr val="bg1"/>
                </a:solidFill>
              </a:rPr>
              <a:t>Diminuer la qualité de la vidéo regardée</a:t>
            </a:r>
          </a:p>
        </p:txBody>
      </p:sp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3" name="Picture 8" descr="Image associée">
            <a:extLst>
              <a:ext uri="{FF2B5EF4-FFF2-40B4-BE49-F238E27FC236}">
                <a16:creationId xmlns:a16="http://schemas.microsoft.com/office/drawing/2014/main" id="{1EAC23A0-D28D-47F0-9C9C-98FB517715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6" t="8835" r="29660" b="8479"/>
          <a:stretch/>
        </p:blipFill>
        <p:spPr bwMode="auto">
          <a:xfrm>
            <a:off x="5663200" y="1665332"/>
            <a:ext cx="2263503" cy="388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Résultat de recherche d'images pour &quot;youtube logo png&quot;">
            <a:extLst>
              <a:ext uri="{FF2B5EF4-FFF2-40B4-BE49-F238E27FC236}">
                <a16:creationId xmlns:a16="http://schemas.microsoft.com/office/drawing/2014/main" id="{A56E5AEE-3287-473F-AC01-7E6D0C6FA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644" y="2169242"/>
            <a:ext cx="3578052" cy="251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950CD2F-0ABB-48CD-AE2B-8EABF1778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209" y="238003"/>
            <a:ext cx="8839326" cy="998902"/>
          </a:xfrm>
        </p:spPr>
        <p:txBody>
          <a:bodyPr anchor="ctr">
            <a:normAutofit/>
          </a:bodyPr>
          <a:lstStyle/>
          <a:p>
            <a:pPr algn="ctr"/>
            <a:r>
              <a:rPr lang="fr-FR" sz="5400" b="1" u="sng" dirty="0">
                <a:solidFill>
                  <a:srgbClr val="90C226"/>
                </a:solidFill>
              </a:rPr>
              <a:t>L’impact des Internautes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1EAB5EB5-9CE3-4B49-A246-CAF3FD52E8A4}"/>
              </a:ext>
            </a:extLst>
          </p:cNvPr>
          <p:cNvCxnSpPr/>
          <p:nvPr/>
        </p:nvCxnSpPr>
        <p:spPr>
          <a:xfrm>
            <a:off x="763480" y="4625266"/>
            <a:ext cx="3586578" cy="0"/>
          </a:xfrm>
          <a:prstGeom prst="line">
            <a:avLst/>
          </a:prstGeom>
          <a:ln>
            <a:solidFill>
              <a:srgbClr val="E71E26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74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950CD2F-0ABB-48CD-AE2B-8EABF1778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58" y="363984"/>
            <a:ext cx="10068228" cy="768876"/>
          </a:xfrm>
        </p:spPr>
        <p:txBody>
          <a:bodyPr anchor="ctr">
            <a:noAutofit/>
          </a:bodyPr>
          <a:lstStyle/>
          <a:p>
            <a:pPr algn="ctr"/>
            <a:r>
              <a:rPr lang="fr-FR" sz="5400" b="1" u="sng" dirty="0">
                <a:solidFill>
                  <a:srgbClr val="90C226"/>
                </a:solidFill>
              </a:rPr>
              <a:t>L’impact des Internautes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15DCC454-DD24-4542-AFA3-67FE38C0B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152" y="1335450"/>
            <a:ext cx="4435726" cy="45268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400" dirty="0">
                <a:solidFill>
                  <a:srgbClr val="90C226"/>
                </a:solidFill>
              </a:rPr>
              <a:t>3) </a:t>
            </a:r>
            <a:r>
              <a:rPr lang="fr-FR" sz="4400" u="sng" dirty="0">
                <a:solidFill>
                  <a:schemeClr val="bg1"/>
                </a:solidFill>
              </a:rPr>
              <a:t>La Navigation</a:t>
            </a:r>
          </a:p>
          <a:p>
            <a:pPr marL="0" indent="0">
              <a:buNone/>
            </a:pPr>
            <a:endParaRPr lang="fr-FR" sz="4400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fr-FR" sz="2800" dirty="0">
                <a:solidFill>
                  <a:schemeClr val="bg1"/>
                </a:solidFill>
              </a:rPr>
              <a:t>Moteur de recherche</a:t>
            </a:r>
          </a:p>
          <a:p>
            <a:pPr marL="0" indent="0" algn="ctr">
              <a:buNone/>
            </a:pPr>
            <a:r>
              <a:rPr lang="fr-FR" sz="2800" dirty="0">
                <a:solidFill>
                  <a:schemeClr val="bg1"/>
                </a:solidFill>
              </a:rPr>
              <a:t>éco-responsable</a:t>
            </a:r>
          </a:p>
          <a:p>
            <a:pPr algn="ctr">
              <a:buFontTx/>
              <a:buChar char="-"/>
            </a:pPr>
            <a:endParaRPr lang="fr-FR" sz="2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fr-FR" sz="2800" dirty="0">
                <a:solidFill>
                  <a:schemeClr val="bg1"/>
                </a:solidFill>
              </a:rPr>
              <a:t>Éviter de formuler trop de requêtes</a:t>
            </a:r>
          </a:p>
          <a:p>
            <a:pPr algn="ctr">
              <a:buFontTx/>
              <a:buChar char="-"/>
            </a:pP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5122" name="Picture 2" descr="Image associée">
            <a:extLst>
              <a:ext uri="{FF2B5EF4-FFF2-40B4-BE49-F238E27FC236}">
                <a16:creationId xmlns:a16="http://schemas.microsoft.com/office/drawing/2014/main" id="{A6CC9B68-52D4-4476-841C-C50EE53E10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3" t="6533" r="24061" b="6703"/>
          <a:stretch/>
        </p:blipFill>
        <p:spPr bwMode="auto">
          <a:xfrm>
            <a:off x="6411575" y="1206452"/>
            <a:ext cx="3834845" cy="278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ésultat de recherche d'images pour &quot;google chrome logo png&quot;">
            <a:extLst>
              <a:ext uri="{FF2B5EF4-FFF2-40B4-BE49-F238E27FC236}">
                <a16:creationId xmlns:a16="http://schemas.microsoft.com/office/drawing/2014/main" id="{C6C9DA39-5BC0-4940-93E1-19AD93D9E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786" y="3525655"/>
            <a:ext cx="2552687" cy="255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ésultat de recherche d'images pour &quot;firefox logo png&quot;">
            <a:extLst>
              <a:ext uri="{FF2B5EF4-FFF2-40B4-BE49-F238E27FC236}">
                <a16:creationId xmlns:a16="http://schemas.microsoft.com/office/drawing/2014/main" id="{589B1537-5121-4C4E-A9C9-90C8D9FE66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7" t="18902" r="19922" b="20136"/>
          <a:stretch/>
        </p:blipFill>
        <p:spPr bwMode="auto">
          <a:xfrm>
            <a:off x="8710321" y="3428997"/>
            <a:ext cx="2552687" cy="262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680E7139-DC0D-4CD0-9020-AE753A689F81}"/>
              </a:ext>
            </a:extLst>
          </p:cNvPr>
          <p:cNvCxnSpPr/>
          <p:nvPr/>
        </p:nvCxnSpPr>
        <p:spPr>
          <a:xfrm>
            <a:off x="763480" y="4350059"/>
            <a:ext cx="3586578" cy="0"/>
          </a:xfrm>
          <a:prstGeom prst="line">
            <a:avLst/>
          </a:prstGeom>
          <a:ln>
            <a:solidFill>
              <a:srgbClr val="E71E26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21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5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Isosceles Triangle 90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5" name="Isosceles Triangle 94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6" name="Isosceles Triangle 95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534F1B6B-0580-46A3-8705-C9ADEA625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47" y="183288"/>
            <a:ext cx="8288032" cy="1096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u="sng" dirty="0"/>
              <a:t>Cables sous-</a:t>
            </a:r>
            <a:r>
              <a:rPr lang="en-US" sz="4800" b="1" u="sng" dirty="0" err="1"/>
              <a:t>marins</a:t>
            </a:r>
            <a:endParaRPr lang="en-US" sz="4800" b="1" u="sng" dirty="0"/>
          </a:p>
        </p:txBody>
      </p:sp>
      <p:pic>
        <p:nvPicPr>
          <p:cNvPr id="7174" name="Picture 6" descr="Un câble sous marin peut être protégé par des brins d'acier (haut) ou posé à nu (bas) sur le fond de l'océan. Sur la droite, on distingue les brins de fibre optique qui font le diamètre d'un cheveu.">
            <a:extLst>
              <a:ext uri="{FF2B5EF4-FFF2-40B4-BE49-F238E27FC236}">
                <a16:creationId xmlns:a16="http://schemas.microsoft.com/office/drawing/2014/main" id="{81F9DA7A-8AD4-4755-A077-C0D23F2DB0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9" b="26108"/>
          <a:stretch/>
        </p:blipFill>
        <p:spPr bwMode="auto">
          <a:xfrm>
            <a:off x="698867" y="2717267"/>
            <a:ext cx="8288033" cy="36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B9BD4668-AA64-41FF-B52E-99BBE7E2CA26}"/>
              </a:ext>
            </a:extLst>
          </p:cNvPr>
          <p:cNvSpPr/>
          <p:nvPr/>
        </p:nvSpPr>
        <p:spPr>
          <a:xfrm>
            <a:off x="1734596" y="1398847"/>
            <a:ext cx="6096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≈ 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10 cm de Diamètre (seulement)</a:t>
            </a:r>
          </a:p>
          <a:p>
            <a:pPr algn="ctr"/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Environ 7 ou 8 couches 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(thermique/imperméable/solide…)</a:t>
            </a:r>
            <a:endParaRPr lang="fr-F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96AE551-2D31-4D95-91DE-F0A58BC21AD3}"/>
              </a:ext>
            </a:extLst>
          </p:cNvPr>
          <p:cNvSpPr/>
          <p:nvPr/>
        </p:nvSpPr>
        <p:spPr>
          <a:xfrm>
            <a:off x="1794883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b="1" dirty="0">
                <a:highlight>
                  <a:srgbClr val="808080"/>
                </a:highlight>
                <a:hlinkClick r:id="rId3"/>
              </a:rPr>
              <a:t>Source: </a:t>
            </a:r>
            <a:r>
              <a:rPr lang="fr-FR" dirty="0">
                <a:highlight>
                  <a:srgbClr val="808080"/>
                </a:highlight>
                <a:hlinkClick r:id="rId3"/>
              </a:rPr>
              <a:t>https://www.franceculture.fr/emissions/grand-reportage/dans-la-tuyauterie-dinternet</a:t>
            </a:r>
            <a:endParaRPr lang="fr-FR" dirty="0">
              <a:highlight>
                <a:srgbClr val="808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922924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1677</TotalTime>
  <Words>397</Words>
  <Application>Microsoft Office PowerPoint</Application>
  <PresentationFormat>Grand écran</PresentationFormat>
  <Paragraphs>75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Trebuchet MS</vt:lpstr>
      <vt:lpstr>Wingdings</vt:lpstr>
      <vt:lpstr>Wingdings 3</vt:lpstr>
      <vt:lpstr>Facette</vt:lpstr>
      <vt:lpstr>L’impact Ecologique du Web</vt:lpstr>
      <vt:lpstr>Sommaire</vt:lpstr>
      <vt:lpstr>Le Papier</vt:lpstr>
      <vt:lpstr>Les Data Centers</vt:lpstr>
      <vt:lpstr>Présentation PowerPoint</vt:lpstr>
      <vt:lpstr>L’impact des Internautes</vt:lpstr>
      <vt:lpstr>L’impact des Internautes</vt:lpstr>
      <vt:lpstr>L’impact des Internautes</vt:lpstr>
      <vt:lpstr>Cables sous-marins</vt:lpstr>
      <vt:lpstr>Présentation PowerPoint</vt:lpstr>
      <vt:lpstr>Présentation PowerPoint</vt:lpstr>
      <vt:lpstr>Bilan de pollution émise par Internet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L’impacte Ecologique du Web</dc:title>
  <dc:creator>Evan</dc:creator>
  <cp:lastModifiedBy>Evan</cp:lastModifiedBy>
  <cp:revision>13</cp:revision>
  <dcterms:created xsi:type="dcterms:W3CDTF">2019-11-11T22:49:42Z</dcterms:created>
  <dcterms:modified xsi:type="dcterms:W3CDTF">2019-11-25T19:19:44Z</dcterms:modified>
</cp:coreProperties>
</file>