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59" r:id="rId5"/>
    <p:sldId id="264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9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79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68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544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96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892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469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397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62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55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95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60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62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53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34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81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40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CC318-EEEF-403B-BDCD-9AB362F0B53C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80DD9-8A9F-426B-AD2E-BCFC7F03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008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63A1C04-8442-472F-B81A-A5E80510AC19}"/>
              </a:ext>
            </a:extLst>
          </p:cNvPr>
          <p:cNvSpPr txBox="1"/>
          <p:nvPr/>
        </p:nvSpPr>
        <p:spPr>
          <a:xfrm>
            <a:off x="0" y="30200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/>
              <a:t>Repères historiques du Web </a:t>
            </a:r>
          </a:p>
        </p:txBody>
      </p:sp>
      <p:pic>
        <p:nvPicPr>
          <p:cNvPr id="1026" name="Picture 2" descr="Résultat de recherche d'images pour &quot;le web&quot;">
            <a:extLst>
              <a:ext uri="{FF2B5EF4-FFF2-40B4-BE49-F238E27FC236}">
                <a16:creationId xmlns:a16="http://schemas.microsoft.com/office/drawing/2014/main" id="{3D41A88B-66AF-4050-9279-173C63DB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93" y="1895410"/>
            <a:ext cx="3952875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1913DC2-355A-4E8F-A062-AD3E73BF8B99}"/>
              </a:ext>
            </a:extLst>
          </p:cNvPr>
          <p:cNvSpPr txBox="1"/>
          <p:nvPr/>
        </p:nvSpPr>
        <p:spPr>
          <a:xfrm>
            <a:off x="1440922" y="2437675"/>
            <a:ext cx="52598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/>
              <a:t>Sommaire</a:t>
            </a:r>
            <a:r>
              <a:rPr lang="fr-FR" sz="2000" dirty="0"/>
              <a:t> :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La différence entre le </a:t>
            </a:r>
            <a:r>
              <a:rPr lang="fr-FR" sz="2000" b="1" dirty="0"/>
              <a:t>WEB </a:t>
            </a:r>
            <a:r>
              <a:rPr lang="fr-FR" sz="2000" dirty="0"/>
              <a:t>et </a:t>
            </a:r>
            <a:r>
              <a:rPr lang="fr-FR" sz="2000" b="1" dirty="0"/>
              <a:t>Internet.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Les repères historiques du </a:t>
            </a:r>
            <a:r>
              <a:rPr lang="fr-FR" sz="2000" b="1" dirty="0"/>
              <a:t>WEB</a:t>
            </a:r>
            <a:r>
              <a:rPr lang="fr-FR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Les entreprises autour du </a:t>
            </a:r>
            <a:r>
              <a:rPr lang="fr-FR" sz="2000" b="1" dirty="0"/>
              <a:t>WEB.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Bilan actuel.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-164108" y="628649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FALLET Yanis / PREVOT Geoffrey</a:t>
            </a:r>
          </a:p>
        </p:txBody>
      </p:sp>
    </p:spTree>
    <p:extLst>
      <p:ext uri="{BB962C8B-B14F-4D97-AF65-F5344CB8AC3E}">
        <p14:creationId xmlns:p14="http://schemas.microsoft.com/office/powerpoint/2010/main" val="384308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7E5ECC4-1233-4585-9741-9ABA7218ED60}"/>
              </a:ext>
            </a:extLst>
          </p:cNvPr>
          <p:cNvSpPr txBox="1"/>
          <p:nvPr/>
        </p:nvSpPr>
        <p:spPr>
          <a:xfrm>
            <a:off x="0" y="293615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/>
              <a:t>Internet ≠ Web </a:t>
            </a:r>
          </a:p>
          <a:p>
            <a:pPr algn="ctr"/>
            <a:endParaRPr lang="fr-FR" sz="2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2D5541-7A87-4899-8567-5FC0F4473405}"/>
              </a:ext>
            </a:extLst>
          </p:cNvPr>
          <p:cNvSpPr txBox="1"/>
          <p:nvPr/>
        </p:nvSpPr>
        <p:spPr>
          <a:xfrm>
            <a:off x="6311814" y="3689833"/>
            <a:ext cx="444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just"/>
            <a:r>
              <a:rPr lang="fr-FR" dirty="0"/>
              <a:t>-Web : Le Web est un système hypertexte public fonctionnant sur Internet. Le Web permet de consulter, avec un navigateur, des pages accessibles sur des sites. </a:t>
            </a:r>
          </a:p>
        </p:txBody>
      </p:sp>
      <p:pic>
        <p:nvPicPr>
          <p:cNvPr id="2050" name="Picture 2" descr="Résultat de recherche d'images pour &quot;le web et internet difference&quot;">
            <a:extLst>
              <a:ext uri="{FF2B5EF4-FFF2-40B4-BE49-F238E27FC236}">
                <a16:creationId xmlns:a16="http://schemas.microsoft.com/office/drawing/2014/main" id="{989D716B-F273-4E35-9075-0DA299EF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" y="821215"/>
            <a:ext cx="3254087" cy="15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associée">
            <a:extLst>
              <a:ext uri="{FF2B5EF4-FFF2-40B4-BE49-F238E27FC236}">
                <a16:creationId xmlns:a16="http://schemas.microsoft.com/office/drawing/2014/main" id="{F03E63FF-FD28-453A-9C73-4EF9B74B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" y="4145973"/>
            <a:ext cx="4891043" cy="215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311814" y="1547669"/>
            <a:ext cx="444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-Internet : Réseau mondial de télécommunication reliant entre eux des ordinateurs</a:t>
            </a:r>
          </a:p>
        </p:txBody>
      </p:sp>
      <p:pic>
        <p:nvPicPr>
          <p:cNvPr id="3" name="Picture 2" descr="Résultat de recherche d'images pour &quot;la différence entre le web et l'interne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42" y="2175358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fférent de 3"/>
          <p:cNvSpPr/>
          <p:nvPr/>
        </p:nvSpPr>
        <p:spPr>
          <a:xfrm>
            <a:off x="7577090" y="2709661"/>
            <a:ext cx="1911927" cy="966355"/>
          </a:xfrm>
          <a:prstGeom prst="mathNotEqual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5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A794CAA-8F7C-4771-AD00-E4A275B967CE}"/>
              </a:ext>
            </a:extLst>
          </p:cNvPr>
          <p:cNvSpPr txBox="1"/>
          <p:nvPr/>
        </p:nvSpPr>
        <p:spPr>
          <a:xfrm>
            <a:off x="0" y="24925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/>
              <a:t>Repères historiques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A84CC14-B6CE-4450-8D0B-DEA1CC900AFE}"/>
              </a:ext>
            </a:extLst>
          </p:cNvPr>
          <p:cNvGrpSpPr/>
          <p:nvPr/>
        </p:nvGrpSpPr>
        <p:grpSpPr>
          <a:xfrm>
            <a:off x="1893612" y="850555"/>
            <a:ext cx="9037625" cy="5052106"/>
            <a:chOff x="1938219" y="929189"/>
            <a:chExt cx="9037625" cy="5052106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0508AB9-FDA3-4B22-AED1-1C690F4A4DAA}"/>
                </a:ext>
              </a:extLst>
            </p:cNvPr>
            <p:cNvSpPr txBox="1"/>
            <p:nvPr/>
          </p:nvSpPr>
          <p:spPr>
            <a:xfrm>
              <a:off x="4902800" y="1046163"/>
              <a:ext cx="2475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12 Mars 1989 : première version du Web par Tim Berners Lee 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4FCC3B4-5751-4449-995D-5092BA013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4580" y="929189"/>
              <a:ext cx="3011264" cy="1713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6D3F282A-985E-4304-A36F-EE7AB2256DBB}"/>
                </a:ext>
              </a:extLst>
            </p:cNvPr>
            <p:cNvGrpSpPr/>
            <p:nvPr/>
          </p:nvGrpSpPr>
          <p:grpSpPr>
            <a:xfrm>
              <a:off x="4239037" y="2932176"/>
              <a:ext cx="3829879" cy="1601555"/>
              <a:chOff x="4175453" y="3568883"/>
              <a:chExt cx="3829879" cy="1601555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A80EE57B-B7E2-47F5-8A49-CF8873CA06BB}"/>
                  </a:ext>
                </a:extLst>
              </p:cNvPr>
              <p:cNvSpPr/>
              <p:nvPr/>
            </p:nvSpPr>
            <p:spPr>
              <a:xfrm>
                <a:off x="4175453" y="3568883"/>
                <a:ext cx="3829879" cy="1601555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3412DED-4054-4728-A511-DE12A0BF0F96}"/>
                  </a:ext>
                </a:extLst>
              </p:cNvPr>
              <p:cNvSpPr txBox="1"/>
              <p:nvPr/>
            </p:nvSpPr>
            <p:spPr>
              <a:xfrm>
                <a:off x="4862288" y="4107662"/>
                <a:ext cx="2523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/>
                  <a:t>Création du Web </a:t>
                </a:r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F089467-1B85-4C09-8406-343163EE4F42}"/>
                </a:ext>
              </a:extLst>
            </p:cNvPr>
            <p:cNvSpPr txBox="1"/>
            <p:nvPr/>
          </p:nvSpPr>
          <p:spPr>
            <a:xfrm>
              <a:off x="8849511" y="2969482"/>
              <a:ext cx="154567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20 décembre 1990 : Tim Berners Lee crée le tout premier site.</a:t>
              </a:r>
            </a:p>
            <a:p>
              <a:pPr algn="ctr"/>
              <a:endParaRPr lang="fr-FR" b="1" dirty="0"/>
            </a:p>
            <a:p>
              <a:pPr algn="ctr"/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9439E4C-B36B-4E7B-A82C-679C5A42ED51}"/>
                </a:ext>
              </a:extLst>
            </p:cNvPr>
            <p:cNvSpPr txBox="1"/>
            <p:nvPr/>
          </p:nvSpPr>
          <p:spPr>
            <a:xfrm>
              <a:off x="5108910" y="5334964"/>
              <a:ext cx="2063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6 Aout 1991 : le Web s'ouvre à tous</a:t>
              </a:r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D6FC7BD-F7B7-4AF5-8720-6FB3783E8D8D}"/>
                </a:ext>
              </a:extLst>
            </p:cNvPr>
            <p:cNvSpPr txBox="1"/>
            <p:nvPr/>
          </p:nvSpPr>
          <p:spPr>
            <a:xfrm>
              <a:off x="1938219" y="2906165"/>
              <a:ext cx="14379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30 avril 1993 : une technologie désormais publique</a:t>
              </a:r>
            </a:p>
            <a:p>
              <a:pPr algn="ctr"/>
              <a:endParaRPr lang="fr-FR" dirty="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6C8E2A9-F119-496C-9DCA-25D8E83D1C3E}"/>
              </a:ext>
            </a:extLst>
          </p:cNvPr>
          <p:cNvGrpSpPr/>
          <p:nvPr/>
        </p:nvGrpSpPr>
        <p:grpSpPr>
          <a:xfrm>
            <a:off x="1893612" y="965915"/>
            <a:ext cx="8431513" cy="5325665"/>
            <a:chOff x="2077552" y="1014796"/>
            <a:chExt cx="8431513" cy="5325665"/>
          </a:xfrm>
        </p:grpSpPr>
        <p:sp>
          <p:nvSpPr>
            <p:cNvPr id="15" name="Légende : flèche vers le bas 14">
              <a:extLst>
                <a:ext uri="{FF2B5EF4-FFF2-40B4-BE49-F238E27FC236}">
                  <a16:creationId xmlns:a16="http://schemas.microsoft.com/office/drawing/2014/main" id="{718C6B69-EDB2-4479-9521-22C0A8FD13E5}"/>
                </a:ext>
              </a:extLst>
            </p:cNvPr>
            <p:cNvSpPr/>
            <p:nvPr/>
          </p:nvSpPr>
          <p:spPr>
            <a:xfrm>
              <a:off x="5068925" y="1014796"/>
              <a:ext cx="2425748" cy="1861616"/>
            </a:xfrm>
            <a:prstGeom prst="downArrowCallout">
              <a:avLst>
                <a:gd name="adj1" fmla="val 22153"/>
                <a:gd name="adj2" fmla="val 24288"/>
                <a:gd name="adj3" fmla="val 25000"/>
                <a:gd name="adj4" fmla="val 64977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Légende : flèche vers le bas 15">
              <a:extLst>
                <a:ext uri="{FF2B5EF4-FFF2-40B4-BE49-F238E27FC236}">
                  <a16:creationId xmlns:a16="http://schemas.microsoft.com/office/drawing/2014/main" id="{09FBA5F2-D040-4F76-9883-540591E8E9A6}"/>
                </a:ext>
              </a:extLst>
            </p:cNvPr>
            <p:cNvSpPr/>
            <p:nvPr/>
          </p:nvSpPr>
          <p:spPr>
            <a:xfrm rot="5400000">
              <a:off x="8485866" y="2574105"/>
              <a:ext cx="1781256" cy="2265143"/>
            </a:xfrm>
            <a:prstGeom prst="downArrowCallout">
              <a:avLst>
                <a:gd name="adj1" fmla="val 22153"/>
                <a:gd name="adj2" fmla="val 20193"/>
                <a:gd name="adj3" fmla="val 25000"/>
                <a:gd name="adj4" fmla="val 64977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Légende : flèche vers le bas 16">
              <a:extLst>
                <a:ext uri="{FF2B5EF4-FFF2-40B4-BE49-F238E27FC236}">
                  <a16:creationId xmlns:a16="http://schemas.microsoft.com/office/drawing/2014/main" id="{9564D2F3-4C7E-4ADC-BB65-31B4797820DB}"/>
                </a:ext>
              </a:extLst>
            </p:cNvPr>
            <p:cNvSpPr/>
            <p:nvPr/>
          </p:nvSpPr>
          <p:spPr>
            <a:xfrm rot="10800000">
              <a:off x="5068925" y="4559205"/>
              <a:ext cx="2425748" cy="1781256"/>
            </a:xfrm>
            <a:prstGeom prst="downArrowCallout">
              <a:avLst>
                <a:gd name="adj1" fmla="val 22153"/>
                <a:gd name="adj2" fmla="val 24288"/>
                <a:gd name="adj3" fmla="val 25000"/>
                <a:gd name="adj4" fmla="val 64977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Légende : flèche vers le bas 17">
              <a:extLst>
                <a:ext uri="{FF2B5EF4-FFF2-40B4-BE49-F238E27FC236}">
                  <a16:creationId xmlns:a16="http://schemas.microsoft.com/office/drawing/2014/main" id="{D463A4B0-A0C5-41E1-9C78-38E52FCCAA3A}"/>
                </a:ext>
              </a:extLst>
            </p:cNvPr>
            <p:cNvSpPr/>
            <p:nvPr/>
          </p:nvSpPr>
          <p:spPr>
            <a:xfrm rot="16200000">
              <a:off x="2319496" y="2574104"/>
              <a:ext cx="1781256" cy="2265143"/>
            </a:xfrm>
            <a:prstGeom prst="downArrowCallout">
              <a:avLst>
                <a:gd name="adj1" fmla="val 22153"/>
                <a:gd name="adj2" fmla="val 20193"/>
                <a:gd name="adj3" fmla="val 25000"/>
                <a:gd name="adj4" fmla="val 64977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53701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4D0415A-1919-4C14-BF1F-3D316E27C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9" y="942628"/>
            <a:ext cx="10591708" cy="4972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D0172EB-436C-4089-9CBE-0A4973D142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5" y="3869636"/>
            <a:ext cx="2372140" cy="1802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CFBFED-7CC6-4221-9D58-1F107458E08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0"/>
          <a:stretch/>
        </p:blipFill>
        <p:spPr bwMode="auto">
          <a:xfrm>
            <a:off x="8335616" y="1338468"/>
            <a:ext cx="2875721" cy="1573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6408573-5C6D-4540-A956-3A4682AAB344}"/>
              </a:ext>
            </a:extLst>
          </p:cNvPr>
          <p:cNvSpPr txBox="1"/>
          <p:nvPr/>
        </p:nvSpPr>
        <p:spPr>
          <a:xfrm>
            <a:off x="0" y="1457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/>
              <a:t>Développement des entreprises autour du web </a:t>
            </a:r>
          </a:p>
        </p:txBody>
      </p:sp>
    </p:spTree>
    <p:extLst>
      <p:ext uri="{BB962C8B-B14F-4D97-AF65-F5344CB8AC3E}">
        <p14:creationId xmlns:p14="http://schemas.microsoft.com/office/powerpoint/2010/main" val="363423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A6B6849-587B-4333-AA75-8BB9C5398559}"/>
              </a:ext>
            </a:extLst>
          </p:cNvPr>
          <p:cNvSpPr txBox="1"/>
          <p:nvPr/>
        </p:nvSpPr>
        <p:spPr>
          <a:xfrm>
            <a:off x="0" y="24674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/>
              <a:t>Bilan actuel du Web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27DB63-53B5-4B01-8829-4629C32A684F}"/>
              </a:ext>
            </a:extLst>
          </p:cNvPr>
          <p:cNvSpPr txBox="1"/>
          <p:nvPr/>
        </p:nvSpPr>
        <p:spPr>
          <a:xfrm>
            <a:off x="2266122" y="1304805"/>
            <a:ext cx="5188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- 2019, plus de 1,7 milliard de sites hébergés</a:t>
            </a:r>
          </a:p>
          <a:p>
            <a:endParaRPr lang="fr-FR" sz="2000" dirty="0"/>
          </a:p>
          <a:p>
            <a:r>
              <a:rPr lang="fr-FR" sz="2000" dirty="0"/>
              <a:t>- Le nombre d’utilisateurs a également augmenté.</a:t>
            </a:r>
          </a:p>
          <a:p>
            <a:r>
              <a:rPr lang="fr-FR" sz="2000" dirty="0"/>
              <a:t>     4,1 milliards d’utilisateurs.   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174BD-122F-4C26-B26A-35F5B06444BC}"/>
              </a:ext>
            </a:extLst>
          </p:cNvPr>
          <p:cNvSpPr txBox="1"/>
          <p:nvPr/>
        </p:nvSpPr>
        <p:spPr>
          <a:xfrm>
            <a:off x="2339264" y="4839311"/>
            <a:ext cx="3659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</a:t>
            </a:r>
            <a:r>
              <a:rPr lang="fr-FR" sz="2000" dirty="0"/>
              <a:t>Suprématie de Google</a:t>
            </a:r>
          </a:p>
          <a:p>
            <a:r>
              <a:rPr lang="fr-FR" sz="2000" dirty="0"/>
              <a:t>         80% des recherches sont effectuées sur le navigateur Chrome. </a:t>
            </a:r>
          </a:p>
        </p:txBody>
      </p:sp>
      <p:pic>
        <p:nvPicPr>
          <p:cNvPr id="1028" name="Picture 4" descr="Résultat de recherche d'images pour &quot;GRAPHIQUE EVOLUTION DU NOMBRE DE SITES INTERNET&quot;">
            <a:extLst>
              <a:ext uri="{FF2B5EF4-FFF2-40B4-BE49-F238E27FC236}">
                <a16:creationId xmlns:a16="http://schemas.microsoft.com/office/drawing/2014/main" id="{C8457CFE-B20D-41AF-A595-3416EA6C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48" y="969089"/>
            <a:ext cx="4572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E6ED4E9D-2296-4128-9047-0FC50EF445C7}"/>
              </a:ext>
            </a:extLst>
          </p:cNvPr>
          <p:cNvSpPr/>
          <p:nvPr/>
        </p:nvSpPr>
        <p:spPr>
          <a:xfrm>
            <a:off x="2384646" y="2896550"/>
            <a:ext cx="564822" cy="269834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</p:txBody>
      </p:sp>
      <p:sp>
        <p:nvSpPr>
          <p:cNvPr id="9" name="Flèche : virage 8">
            <a:extLst>
              <a:ext uri="{FF2B5EF4-FFF2-40B4-BE49-F238E27FC236}">
                <a16:creationId xmlns:a16="http://schemas.microsoft.com/office/drawing/2014/main" id="{1FF30CD1-6359-4A34-BC2A-7B9FB54CC149}"/>
              </a:ext>
            </a:extLst>
          </p:cNvPr>
          <p:cNvSpPr/>
          <p:nvPr/>
        </p:nvSpPr>
        <p:spPr>
          <a:xfrm rot="10800000" flipH="1">
            <a:off x="3092180" y="3166384"/>
            <a:ext cx="570234" cy="473280"/>
          </a:xfrm>
          <a:prstGeom prst="bentArrow">
            <a:avLst>
              <a:gd name="adj1" fmla="val 30298"/>
              <a:gd name="adj2" fmla="val 29418"/>
              <a:gd name="adj3" fmla="val 25000"/>
              <a:gd name="adj4" fmla="val 4375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D11860F-E68D-4B48-9892-740F44B58945}"/>
              </a:ext>
            </a:extLst>
          </p:cNvPr>
          <p:cNvSpPr txBox="1"/>
          <p:nvPr/>
        </p:nvSpPr>
        <p:spPr>
          <a:xfrm>
            <a:off x="3662414" y="3227387"/>
            <a:ext cx="3415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Soit plus de 50% de la population mondiale. </a:t>
            </a:r>
          </a:p>
        </p:txBody>
      </p:sp>
      <p:sp>
        <p:nvSpPr>
          <p:cNvPr id="11" name="Flèche : droite 7">
            <a:extLst>
              <a:ext uri="{FF2B5EF4-FFF2-40B4-BE49-F238E27FC236}">
                <a16:creationId xmlns:a16="http://schemas.microsoft.com/office/drawing/2014/main" id="{E6ED4E9D-2296-4128-9047-0FC50EF445C7}"/>
              </a:ext>
            </a:extLst>
          </p:cNvPr>
          <p:cNvSpPr/>
          <p:nvPr/>
        </p:nvSpPr>
        <p:spPr>
          <a:xfrm>
            <a:off x="2384646" y="5169641"/>
            <a:ext cx="564822" cy="269834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</p:txBody>
      </p:sp>
      <p:pic>
        <p:nvPicPr>
          <p:cNvPr id="2" name="Picture 2" descr="Résultat de recherche d'images pour &quot;goog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94" y="4907169"/>
            <a:ext cx="3548716" cy="124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ésultat de recherche d'images pour &quot;chrom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104" y="4807466"/>
            <a:ext cx="1426730" cy="14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8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3" y="2270269"/>
            <a:ext cx="9905999" cy="524886"/>
          </a:xfrm>
        </p:spPr>
        <p:txBody>
          <a:bodyPr>
            <a:noAutofit/>
          </a:bodyPr>
          <a:lstStyle/>
          <a:p>
            <a:r>
              <a:rPr lang="fr-FR" dirty="0"/>
              <a:t>Qui est considéré comme le créateur du WEB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7683" b="20471"/>
          <a:stretch/>
        </p:blipFill>
        <p:spPr>
          <a:xfrm>
            <a:off x="2923309" y="342900"/>
            <a:ext cx="5908964" cy="111182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84313" y="2899063"/>
            <a:ext cx="7784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Tim </a:t>
            </a:r>
            <a:r>
              <a:rPr lang="fr-FR" sz="2400" b="1" dirty="0" err="1"/>
              <a:t>Berners</a:t>
            </a:r>
            <a:r>
              <a:rPr lang="fr-FR" sz="2400" b="1" dirty="0"/>
              <a:t> Lee </a:t>
            </a:r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484313" y="3494634"/>
            <a:ext cx="9905999" cy="2085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Quel est le lien entre </a:t>
            </a:r>
            <a:r>
              <a:rPr lang="fr-FR" b="1" dirty="0"/>
              <a:t>internet</a:t>
            </a:r>
            <a:r>
              <a:rPr lang="fr-FR" dirty="0"/>
              <a:t> et le </a:t>
            </a:r>
            <a:r>
              <a:rPr lang="fr-FR" b="1" dirty="0"/>
              <a:t>WEB</a:t>
            </a:r>
            <a:r>
              <a:rPr lang="fr-FR" dirty="0"/>
              <a:t> ?</a:t>
            </a:r>
          </a:p>
          <a:p>
            <a:pPr marL="0" indent="0">
              <a:buNone/>
            </a:pPr>
            <a:r>
              <a:rPr lang="fr-FR" sz="1800" dirty="0"/>
              <a:t>a) Il y en a pas (ce son des synonymes).</a:t>
            </a:r>
          </a:p>
          <a:p>
            <a:pPr marL="0" indent="0">
              <a:buNone/>
            </a:pPr>
            <a:r>
              <a:rPr lang="fr-FR" sz="1800" dirty="0"/>
              <a:t>b) L’internet est le support du WEB.</a:t>
            </a:r>
          </a:p>
          <a:p>
            <a:pPr marL="0" indent="0">
              <a:buNone/>
            </a:pPr>
            <a:r>
              <a:rPr lang="fr-FR" sz="1800" dirty="0"/>
              <a:t>c) Le WEB est le support de l’internet.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84313" y="5683828"/>
            <a:ext cx="997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La bonne réponse est la B.</a:t>
            </a:r>
          </a:p>
        </p:txBody>
      </p:sp>
    </p:spTree>
    <p:extLst>
      <p:ext uri="{BB962C8B-B14F-4D97-AF65-F5344CB8AC3E}">
        <p14:creationId xmlns:p14="http://schemas.microsoft.com/office/powerpoint/2010/main" val="26249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3922" y="680460"/>
            <a:ext cx="9905999" cy="576840"/>
          </a:xfrm>
        </p:spPr>
        <p:txBody>
          <a:bodyPr>
            <a:normAutofit/>
          </a:bodyPr>
          <a:lstStyle/>
          <a:p>
            <a:r>
              <a:rPr lang="fr-FR" dirty="0"/>
              <a:t>Actuellement, combien de personne utilise le WEB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65118" y="1413163"/>
            <a:ext cx="994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4,1 milliard d’utilisateurs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503219" y="2030691"/>
            <a:ext cx="9905999" cy="57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Quelle est le tout premier navigateur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03219" y="2753590"/>
            <a:ext cx="10061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/>
              <a:t>Yahoo</a:t>
            </a:r>
          </a:p>
          <a:p>
            <a:pPr marL="342900" indent="-342900">
              <a:buAutoNum type="alphaLcParenR"/>
            </a:pPr>
            <a:r>
              <a:rPr lang="fr-FR" dirty="0"/>
              <a:t>Chrome</a:t>
            </a:r>
          </a:p>
          <a:p>
            <a:pPr marL="342900" indent="-342900">
              <a:buAutoNum type="alphaLcParenR"/>
            </a:pPr>
            <a:r>
              <a:rPr lang="fr-FR" dirty="0" err="1"/>
              <a:t>WorldWideWeb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503219" y="4555682"/>
            <a:ext cx="9905999" cy="57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 quelle image fait référence le mot </a:t>
            </a:r>
            <a:r>
              <a:rPr lang="fr-FR" dirty="0" err="1"/>
              <a:t>WorldWideWeb</a:t>
            </a:r>
            <a:r>
              <a:rPr lang="fr-FR" dirty="0"/>
              <a:t>?</a:t>
            </a:r>
          </a:p>
        </p:txBody>
      </p:sp>
      <p:pic>
        <p:nvPicPr>
          <p:cNvPr id="9" name="Picture 4" descr="Image associée">
            <a:extLst>
              <a:ext uri="{FF2B5EF4-FFF2-40B4-BE49-F238E27FC236}">
                <a16:creationId xmlns:a16="http://schemas.microsoft.com/office/drawing/2014/main" id="{F03E63FF-FD28-453A-9C73-4EF9B74B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50" y="5352965"/>
            <a:ext cx="3131995" cy="137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473922" y="3822979"/>
            <a:ext cx="847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La réponse est la C</a:t>
            </a:r>
          </a:p>
        </p:txBody>
      </p:sp>
    </p:spTree>
    <p:extLst>
      <p:ext uri="{BB962C8B-B14F-4D97-AF65-F5344CB8AC3E}">
        <p14:creationId xmlns:p14="http://schemas.microsoft.com/office/powerpoint/2010/main" val="13828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457" y="904009"/>
            <a:ext cx="9905999" cy="35417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200" dirty="0"/>
              <a:t>Les sources:</a:t>
            </a:r>
          </a:p>
          <a:p>
            <a:pPr marL="0" indent="0" algn="ctr">
              <a:buNone/>
            </a:pPr>
            <a:endParaRPr lang="fr-FR" sz="3200" dirty="0"/>
          </a:p>
          <a:p>
            <a:r>
              <a:rPr lang="fr-FR" dirty="0"/>
              <a:t>Encyclopédie Larousse</a:t>
            </a:r>
          </a:p>
          <a:p>
            <a:r>
              <a:rPr lang="fr-FR" dirty="0"/>
              <a:t>01net.com</a:t>
            </a:r>
          </a:p>
          <a:p>
            <a:r>
              <a:rPr lang="fr-FR" dirty="0"/>
              <a:t>Brève histoire du web</a:t>
            </a:r>
          </a:p>
          <a:p>
            <a:r>
              <a:rPr lang="fr-FR" dirty="0"/>
              <a:t>Vidéo: 30 ans du web, retour sur son histoire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635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415</TotalTime>
  <Words>306</Words>
  <Application>Microsoft Office PowerPoint</Application>
  <PresentationFormat>Grand écran</PresentationFormat>
  <Paragraphs>48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Circuit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Yanis Fallet</dc:creator>
  <cp:lastModifiedBy>Yanis Fallet</cp:lastModifiedBy>
  <cp:revision>41</cp:revision>
  <dcterms:created xsi:type="dcterms:W3CDTF">2019-11-11T09:59:40Z</dcterms:created>
  <dcterms:modified xsi:type="dcterms:W3CDTF">2019-11-11T20:10:02Z</dcterms:modified>
</cp:coreProperties>
</file>