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59" r:id="rId4"/>
    <p:sldId id="260" r:id="rId5"/>
    <p:sldId id="262"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48"/>
  </p:normalViewPr>
  <p:slideViewPr>
    <p:cSldViewPr snapToGrid="0" snapToObjects="1">
      <p:cViewPr varScale="1">
        <p:scale>
          <a:sx n="77" d="100"/>
          <a:sy n="77" d="100"/>
        </p:scale>
        <p:origin x="9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11/26/2019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108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09770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34596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64667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11/26/2019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082444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35503914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257300" y="2909102"/>
            <a:ext cx="4800600" cy="299639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633864" y="2909102"/>
            <a:ext cx="4800600" cy="299639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50386413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4346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482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11/26/2019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413909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11/26/2019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96011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11/26/2019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87476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eb-geek.fr/" TargetMode="External"/><Relationship Id="rId2" Type="http://schemas.openxmlformats.org/officeDocument/2006/relationships/hyperlink" Target="https://h5ckfun.info/" TargetMode="External"/><Relationship Id="rId1" Type="http://schemas.openxmlformats.org/officeDocument/2006/relationships/slideLayout" Target="../slideLayouts/slideLayout2.xml"/><Relationship Id="rId6" Type="http://schemas.openxmlformats.org/officeDocument/2006/relationships/hyperlink" Target="https://www.wikipedia.fr/" TargetMode="External"/><Relationship Id="rId5" Type="http://schemas.openxmlformats.org/officeDocument/2006/relationships/hyperlink" Target="https://www.liberation.fr/" TargetMode="External"/><Relationship Id="rId4" Type="http://schemas.openxmlformats.org/officeDocument/2006/relationships/hyperlink" Target="https://www.funinformatiqu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9EA31-07A5-E742-AA4D-B14986B90ED3}"/>
              </a:ext>
            </a:extLst>
          </p:cNvPr>
          <p:cNvSpPr>
            <a:spLocks noGrp="1"/>
          </p:cNvSpPr>
          <p:nvPr>
            <p:ph type="ctrTitle"/>
          </p:nvPr>
        </p:nvSpPr>
        <p:spPr/>
        <p:txBody>
          <a:bodyPr/>
          <a:lstStyle/>
          <a:p>
            <a:r>
              <a:rPr lang="fr-FR" dirty="0"/>
              <a:t>Le </a:t>
            </a:r>
            <a:r>
              <a:rPr lang="fr-FR" dirty="0" err="1"/>
              <a:t>darknet</a:t>
            </a:r>
            <a:r>
              <a:rPr lang="fr-FR" dirty="0"/>
              <a:t/>
            </a:r>
            <a:br>
              <a:rPr lang="fr-FR" dirty="0"/>
            </a:br>
            <a:r>
              <a:rPr lang="fr-FR" sz="4000" dirty="0"/>
              <a:t>vers les profondeurs</a:t>
            </a:r>
            <a:br>
              <a:rPr lang="fr-FR" sz="4000" dirty="0"/>
            </a:br>
            <a:r>
              <a:rPr lang="fr-FR" sz="4000" dirty="0"/>
              <a:t>de l’Internet </a:t>
            </a:r>
          </a:p>
        </p:txBody>
      </p:sp>
      <p:sp>
        <p:nvSpPr>
          <p:cNvPr id="3" name="Sous-titre 2">
            <a:extLst>
              <a:ext uri="{FF2B5EF4-FFF2-40B4-BE49-F238E27FC236}">
                <a16:creationId xmlns:a16="http://schemas.microsoft.com/office/drawing/2014/main" id="{7839B577-9A02-6044-B29F-EAA51276BBD5}"/>
              </a:ext>
            </a:extLst>
          </p:cNvPr>
          <p:cNvSpPr>
            <a:spLocks noGrp="1"/>
          </p:cNvSpPr>
          <p:nvPr>
            <p:ph type="subTitle" idx="1"/>
          </p:nvPr>
        </p:nvSpPr>
        <p:spPr/>
        <p:txBody>
          <a:bodyPr>
            <a:normAutofit lnSpcReduction="10000"/>
          </a:bodyPr>
          <a:lstStyle/>
          <a:p>
            <a:r>
              <a:rPr lang="fr-FR" dirty="0" err="1"/>
              <a:t>Oana</a:t>
            </a:r>
            <a:r>
              <a:rPr lang="fr-FR" dirty="0"/>
              <a:t> </a:t>
            </a:r>
            <a:r>
              <a:rPr lang="fr-FR" dirty="0" err="1"/>
              <a:t>cantaroglou</a:t>
            </a:r>
            <a:endParaRPr lang="fr-FR" dirty="0"/>
          </a:p>
          <a:p>
            <a:r>
              <a:rPr lang="fr-FR" dirty="0"/>
              <a:t>Externat notre dame – 2</a:t>
            </a:r>
            <a:r>
              <a:rPr lang="fr-FR" baseline="30000" dirty="0"/>
              <a:t>nde</a:t>
            </a:r>
            <a:r>
              <a:rPr lang="fr-FR" dirty="0"/>
              <a:t> 4 – 2019-2020</a:t>
            </a:r>
          </a:p>
        </p:txBody>
      </p:sp>
    </p:spTree>
    <p:extLst>
      <p:ext uri="{BB962C8B-B14F-4D97-AF65-F5344CB8AC3E}">
        <p14:creationId xmlns:p14="http://schemas.microsoft.com/office/powerpoint/2010/main" val="173458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717E2-FE3A-4444-800A-F7257B6DFAAF}"/>
              </a:ext>
            </a:extLst>
          </p:cNvPr>
          <p:cNvSpPr>
            <a:spLocks noGrp="1"/>
          </p:cNvSpPr>
          <p:nvPr>
            <p:ph type="title"/>
          </p:nvPr>
        </p:nvSpPr>
        <p:spPr/>
        <p:txBody>
          <a:bodyPr/>
          <a:lstStyle/>
          <a:p>
            <a:r>
              <a:rPr lang="fr-FR" dirty="0"/>
              <a:t>sommaire</a:t>
            </a:r>
          </a:p>
        </p:txBody>
      </p:sp>
      <p:sp>
        <p:nvSpPr>
          <p:cNvPr id="3" name="Espace réservé du contenu 2">
            <a:extLst>
              <a:ext uri="{FF2B5EF4-FFF2-40B4-BE49-F238E27FC236}">
                <a16:creationId xmlns:a16="http://schemas.microsoft.com/office/drawing/2014/main" id="{7D90CDC1-EE47-0247-B293-489898D07A45}"/>
              </a:ext>
            </a:extLst>
          </p:cNvPr>
          <p:cNvSpPr>
            <a:spLocks noGrp="1"/>
          </p:cNvSpPr>
          <p:nvPr>
            <p:ph idx="1"/>
          </p:nvPr>
        </p:nvSpPr>
        <p:spPr/>
        <p:txBody>
          <a:bodyPr>
            <a:normAutofit lnSpcReduction="10000"/>
          </a:bodyPr>
          <a:lstStyle/>
          <a:p>
            <a:r>
              <a:rPr lang="fr-FR" sz="3200" dirty="0"/>
              <a:t>Qu’est-ce que le </a:t>
            </a:r>
            <a:r>
              <a:rPr lang="fr-FR" sz="3200" dirty="0" err="1"/>
              <a:t>Darknet</a:t>
            </a:r>
            <a:r>
              <a:rPr lang="fr-FR" sz="3200" dirty="0"/>
              <a:t> ?</a:t>
            </a:r>
          </a:p>
          <a:p>
            <a:r>
              <a:rPr lang="fr-FR" sz="3200" dirty="0"/>
              <a:t>Ce que trouve/ ce que l’on fait sur le </a:t>
            </a:r>
            <a:r>
              <a:rPr lang="fr-FR" sz="3200" dirty="0" err="1"/>
              <a:t>Darknet</a:t>
            </a:r>
            <a:endParaRPr lang="fr-FR" sz="3200" dirty="0"/>
          </a:p>
          <a:p>
            <a:r>
              <a:rPr lang="fr-FR" sz="3200" dirty="0"/>
              <a:t>Tor : comment ça marche ?</a:t>
            </a:r>
          </a:p>
          <a:p>
            <a:r>
              <a:rPr lang="fr-FR" sz="3200" dirty="0"/>
              <a:t>Accéder au </a:t>
            </a:r>
            <a:r>
              <a:rPr lang="fr-FR" sz="3200" dirty="0" err="1"/>
              <a:t>Darknet</a:t>
            </a:r>
            <a:r>
              <a:rPr lang="fr-FR" sz="3200" dirty="0"/>
              <a:t> est-il légal ?</a:t>
            </a:r>
          </a:p>
          <a:p>
            <a:r>
              <a:rPr lang="fr-FR" sz="3200" dirty="0"/>
              <a:t>Quiz</a:t>
            </a:r>
          </a:p>
          <a:p>
            <a:r>
              <a:rPr lang="fr-FR" sz="3200" dirty="0"/>
              <a:t>Sources</a:t>
            </a:r>
          </a:p>
          <a:p>
            <a:endParaRPr lang="fr-FR" dirty="0"/>
          </a:p>
          <a:p>
            <a:endParaRPr lang="fr-FR" dirty="0"/>
          </a:p>
          <a:p>
            <a:endParaRPr lang="fr-FR" dirty="0"/>
          </a:p>
        </p:txBody>
      </p:sp>
    </p:spTree>
    <p:extLst>
      <p:ext uri="{BB962C8B-B14F-4D97-AF65-F5344CB8AC3E}">
        <p14:creationId xmlns:p14="http://schemas.microsoft.com/office/powerpoint/2010/main" val="2653047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E690FA7B-496E-584E-A745-D01F9ED6F6E5}"/>
              </a:ext>
            </a:extLst>
          </p:cNvPr>
          <p:cNvPicPr>
            <a:picLocks noGrp="1" noChangeAspect="1"/>
          </p:cNvPicPr>
          <p:nvPr>
            <p:ph type="pic" idx="1"/>
          </p:nvPr>
        </p:nvPicPr>
        <p:blipFill>
          <a:blip r:embed="rId2"/>
          <a:srcRect l="7214" r="7214"/>
          <a:stretch>
            <a:fillRect/>
          </a:stretch>
        </p:blipFill>
        <p:spPr>
          <a:xfrm>
            <a:off x="723731" y="711201"/>
            <a:ext cx="5999493" cy="5593643"/>
          </a:xfrm>
        </p:spPr>
      </p:pic>
      <p:sp>
        <p:nvSpPr>
          <p:cNvPr id="3" name="Titre 2">
            <a:extLst>
              <a:ext uri="{FF2B5EF4-FFF2-40B4-BE49-F238E27FC236}">
                <a16:creationId xmlns:a16="http://schemas.microsoft.com/office/drawing/2014/main" id="{0340E522-4A73-6B41-9D58-A82EBC288CE6}"/>
              </a:ext>
            </a:extLst>
          </p:cNvPr>
          <p:cNvSpPr>
            <a:spLocks noGrp="1"/>
          </p:cNvSpPr>
          <p:nvPr>
            <p:ph type="title"/>
          </p:nvPr>
        </p:nvSpPr>
        <p:spPr/>
        <p:txBody>
          <a:bodyPr/>
          <a:lstStyle/>
          <a:p>
            <a:r>
              <a:rPr lang="fr-FR" dirty="0"/>
              <a:t>Qu’est ce que le </a:t>
            </a:r>
            <a:r>
              <a:rPr lang="fr-FR" dirty="0" err="1"/>
              <a:t>darknet</a:t>
            </a:r>
            <a:r>
              <a:rPr lang="fr-FR" dirty="0"/>
              <a:t> ?</a:t>
            </a:r>
          </a:p>
        </p:txBody>
      </p:sp>
      <p:sp>
        <p:nvSpPr>
          <p:cNvPr id="4" name="Espace réservé du texte 3">
            <a:extLst>
              <a:ext uri="{FF2B5EF4-FFF2-40B4-BE49-F238E27FC236}">
                <a16:creationId xmlns:a16="http://schemas.microsoft.com/office/drawing/2014/main" id="{6D3F5FDE-4168-104E-A9ED-CA91E8F3D552}"/>
              </a:ext>
            </a:extLst>
          </p:cNvPr>
          <p:cNvSpPr>
            <a:spLocks noGrp="1"/>
          </p:cNvSpPr>
          <p:nvPr>
            <p:ph type="body" sz="half" idx="2"/>
          </p:nvPr>
        </p:nvSpPr>
        <p:spPr>
          <a:xfrm>
            <a:off x="8337883" y="1741335"/>
            <a:ext cx="3092117" cy="5116665"/>
          </a:xfrm>
        </p:spPr>
        <p:txBody>
          <a:bodyPr>
            <a:normAutofit fontScale="85000" lnSpcReduction="20000"/>
          </a:bodyPr>
          <a:lstStyle/>
          <a:p>
            <a:r>
              <a:rPr lang="fr-FR" dirty="0"/>
              <a:t>Le </a:t>
            </a:r>
            <a:r>
              <a:rPr lang="fr-FR" dirty="0" err="1"/>
              <a:t>Darknet</a:t>
            </a:r>
            <a:r>
              <a:rPr lang="fr-FR" dirty="0"/>
              <a:t> est la face cachée de L’Internet. C’est un internet parallèle sans aucune limite.</a:t>
            </a:r>
          </a:p>
          <a:p>
            <a:r>
              <a:rPr lang="fr-FR" dirty="0"/>
              <a:t>C’est  une collection de pages non-indexées (pas accessibles par Google)</a:t>
            </a:r>
          </a:p>
          <a:p>
            <a:r>
              <a:rPr lang="fr-FR" dirty="0"/>
              <a:t>On n’y accède pas avec les navigateurs web ordinaires comme Chrome ou Firefox.</a:t>
            </a:r>
          </a:p>
          <a:p>
            <a:r>
              <a:rPr lang="fr-FR" dirty="0"/>
              <a:t>Le but est d’accéder a des sites cachés en conservant l’anonymat.</a:t>
            </a:r>
          </a:p>
          <a:p>
            <a:r>
              <a:rPr lang="fr-FR" dirty="0"/>
              <a:t>En fait, on parle du </a:t>
            </a:r>
            <a:r>
              <a:rPr lang="fr-FR" dirty="0" err="1"/>
              <a:t>darknet</a:t>
            </a:r>
            <a:r>
              <a:rPr lang="fr-FR" dirty="0"/>
              <a:t> car il contient beaucoup de contenus illégaux, ce qui explique l’anonymat et l’accès difficile.</a:t>
            </a:r>
          </a:p>
          <a:p>
            <a:endParaRPr lang="fr-FR" dirty="0"/>
          </a:p>
          <a:p>
            <a:endParaRPr lang="fr-FR" dirty="0"/>
          </a:p>
          <a:p>
            <a:r>
              <a:rPr lang="fr-FR" dirty="0"/>
              <a:t>Image : site Libération novembre 2019</a:t>
            </a:r>
          </a:p>
          <a:p>
            <a:endParaRPr lang="fr-FR" dirty="0"/>
          </a:p>
          <a:p>
            <a:endParaRPr lang="fr-FR" dirty="0"/>
          </a:p>
          <a:p>
            <a:endParaRPr lang="fr-FR" dirty="0"/>
          </a:p>
        </p:txBody>
      </p:sp>
    </p:spTree>
    <p:extLst>
      <p:ext uri="{BB962C8B-B14F-4D97-AF65-F5344CB8AC3E}">
        <p14:creationId xmlns:p14="http://schemas.microsoft.com/office/powerpoint/2010/main" val="391634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4F22F57D-D4A1-B048-9D15-09C9BC8E2D16}"/>
              </a:ext>
            </a:extLst>
          </p:cNvPr>
          <p:cNvPicPr>
            <a:picLocks noGrp="1"/>
          </p:cNvPicPr>
          <p:nvPr>
            <p:ph type="pic" idx="1"/>
          </p:nvPr>
        </p:nvPicPr>
        <p:blipFill rotWithShape="1">
          <a:blip r:embed="rId2"/>
          <a:srcRect l="50" r="325"/>
          <a:stretch/>
        </p:blipFill>
        <p:spPr>
          <a:xfrm>
            <a:off x="398992" y="1294577"/>
            <a:ext cx="6816196" cy="4410898"/>
          </a:xfrm>
        </p:spPr>
      </p:pic>
      <p:sp>
        <p:nvSpPr>
          <p:cNvPr id="3" name="Titre 2">
            <a:extLst>
              <a:ext uri="{FF2B5EF4-FFF2-40B4-BE49-F238E27FC236}">
                <a16:creationId xmlns:a16="http://schemas.microsoft.com/office/drawing/2014/main" id="{E5C37262-B35E-7B41-8E89-E65BE118F637}"/>
              </a:ext>
            </a:extLst>
          </p:cNvPr>
          <p:cNvSpPr>
            <a:spLocks noGrp="1"/>
          </p:cNvSpPr>
          <p:nvPr>
            <p:ph type="title"/>
          </p:nvPr>
        </p:nvSpPr>
        <p:spPr/>
        <p:txBody>
          <a:bodyPr>
            <a:normAutofit/>
          </a:bodyPr>
          <a:lstStyle/>
          <a:p>
            <a:r>
              <a:rPr lang="fr-FR" dirty="0">
                <a:latin typeface="Gill Sans MT" panose="020B0502020104020203" pitchFamily="34" charset="77"/>
              </a:rPr>
              <a:t>Qu’est-ce qu’on trouve dans le </a:t>
            </a:r>
            <a:r>
              <a:rPr lang="fr-FR" dirty="0" err="1">
                <a:latin typeface="Gill Sans MT" panose="020B0502020104020203" pitchFamily="34" charset="77"/>
              </a:rPr>
              <a:t>Darknet</a:t>
            </a:r>
            <a:r>
              <a:rPr lang="fr-FR" dirty="0">
                <a:latin typeface="Gill Sans MT" panose="020B0502020104020203" pitchFamily="34" charset="77"/>
              </a:rPr>
              <a:t> ?</a:t>
            </a:r>
          </a:p>
        </p:txBody>
      </p:sp>
      <p:sp>
        <p:nvSpPr>
          <p:cNvPr id="4" name="Espace réservé du texte 3">
            <a:extLst>
              <a:ext uri="{FF2B5EF4-FFF2-40B4-BE49-F238E27FC236}">
                <a16:creationId xmlns:a16="http://schemas.microsoft.com/office/drawing/2014/main" id="{2097F727-4F13-6E40-B4A4-4B01318B4014}"/>
              </a:ext>
            </a:extLst>
          </p:cNvPr>
          <p:cNvSpPr>
            <a:spLocks noGrp="1"/>
          </p:cNvSpPr>
          <p:nvPr>
            <p:ph type="body" sz="half" idx="2"/>
          </p:nvPr>
        </p:nvSpPr>
        <p:spPr>
          <a:xfrm>
            <a:off x="7924801" y="1741336"/>
            <a:ext cx="3826932" cy="3964139"/>
          </a:xfrm>
        </p:spPr>
        <p:txBody>
          <a:bodyPr>
            <a:noAutofit/>
          </a:bodyPr>
          <a:lstStyle/>
          <a:p>
            <a:r>
              <a:rPr lang="fr-FR" sz="1400" dirty="0"/>
              <a:t>Ce qu’on remarque en premier sur le </a:t>
            </a:r>
            <a:r>
              <a:rPr lang="fr-FR" sz="1400" dirty="0" err="1"/>
              <a:t>darknet</a:t>
            </a:r>
            <a:r>
              <a:rPr lang="fr-FR" sz="1400" dirty="0"/>
              <a:t> c’est la </a:t>
            </a:r>
            <a:r>
              <a:rPr lang="fr-FR" sz="1400" b="1" dirty="0"/>
              <a:t>quantité de contenus illégaux en tous genres : </a:t>
            </a:r>
          </a:p>
          <a:p>
            <a:r>
              <a:rPr lang="fr-FR" sz="1400" dirty="0"/>
              <a:t>-Vente de drogue</a:t>
            </a:r>
          </a:p>
          <a:p>
            <a:r>
              <a:rPr lang="fr-FR" sz="1400" dirty="0"/>
              <a:t>-Fausse monnaie/ papiers/ cartes bancaires, d’identités</a:t>
            </a:r>
          </a:p>
          <a:p>
            <a:r>
              <a:rPr lang="fr-FR" sz="1400" dirty="0"/>
              <a:t>- Armes</a:t>
            </a:r>
          </a:p>
          <a:p>
            <a:r>
              <a:rPr lang="fr-FR" sz="1400" dirty="0"/>
              <a:t>-Pédophilie</a:t>
            </a:r>
          </a:p>
          <a:p>
            <a:r>
              <a:rPr lang="fr-FR" sz="1400" dirty="0"/>
              <a:t>-Sites extrémistes / racistes</a:t>
            </a:r>
          </a:p>
          <a:p>
            <a:r>
              <a:rPr lang="fr-FR" sz="1400" dirty="0"/>
              <a:t>-Vente d’organes </a:t>
            </a:r>
          </a:p>
          <a:p>
            <a:r>
              <a:rPr lang="fr-FR" sz="1400" dirty="0"/>
              <a:t>-Livres interdits (ex : fabrication engins explosifs)</a:t>
            </a:r>
          </a:p>
          <a:p>
            <a:r>
              <a:rPr lang="fr-FR" sz="1400" dirty="0"/>
              <a:t>Le </a:t>
            </a:r>
            <a:r>
              <a:rPr lang="fr-FR" sz="1400" dirty="0" err="1"/>
              <a:t>darknet</a:t>
            </a:r>
            <a:r>
              <a:rPr lang="fr-FR" sz="1400" dirty="0"/>
              <a:t> sert principalement aux commerces et trafics illégaux, mais pas seulement !</a:t>
            </a:r>
          </a:p>
          <a:p>
            <a:pPr marL="285750" indent="-285750">
              <a:buFontTx/>
              <a:buChar char="-"/>
            </a:pPr>
            <a:endParaRPr lang="fr-FR" sz="1400" dirty="0"/>
          </a:p>
        </p:txBody>
      </p:sp>
    </p:spTree>
    <p:extLst>
      <p:ext uri="{BB962C8B-B14F-4D97-AF65-F5344CB8AC3E}">
        <p14:creationId xmlns:p14="http://schemas.microsoft.com/office/powerpoint/2010/main" val="127805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412A0-1614-7F4F-8ED0-8E7A00CC57E4}"/>
              </a:ext>
            </a:extLst>
          </p:cNvPr>
          <p:cNvSpPr>
            <a:spLocks noGrp="1"/>
          </p:cNvSpPr>
          <p:nvPr>
            <p:ph type="title"/>
          </p:nvPr>
        </p:nvSpPr>
        <p:spPr>
          <a:xfrm>
            <a:off x="8337884" y="457199"/>
            <a:ext cx="3749341" cy="1196671"/>
          </a:xfrm>
        </p:spPr>
        <p:txBody>
          <a:bodyPr/>
          <a:lstStyle/>
          <a:p>
            <a:r>
              <a:rPr lang="fr-FR" dirty="0"/>
              <a:t>TOR :</a:t>
            </a:r>
            <a:br>
              <a:rPr lang="fr-FR" dirty="0"/>
            </a:br>
            <a:r>
              <a:rPr lang="fr-FR" dirty="0"/>
              <a:t>Comment ça marche ?</a:t>
            </a:r>
          </a:p>
        </p:txBody>
      </p:sp>
      <p:pic>
        <p:nvPicPr>
          <p:cNvPr id="6" name="Espace réservé du contenu 5">
            <a:extLst>
              <a:ext uri="{FF2B5EF4-FFF2-40B4-BE49-F238E27FC236}">
                <a16:creationId xmlns:a16="http://schemas.microsoft.com/office/drawing/2014/main" id="{EF2869A1-F618-9F44-9A42-4224641CBE7C}"/>
              </a:ext>
            </a:extLst>
          </p:cNvPr>
          <p:cNvPicPr>
            <a:picLocks noGrp="1" noChangeAspect="1"/>
          </p:cNvPicPr>
          <p:nvPr>
            <p:ph idx="1"/>
          </p:nvPr>
        </p:nvPicPr>
        <p:blipFill>
          <a:blip r:embed="rId2"/>
          <a:stretch>
            <a:fillRect/>
          </a:stretch>
        </p:blipFill>
        <p:spPr>
          <a:xfrm>
            <a:off x="462494" y="1261654"/>
            <a:ext cx="6626927" cy="4236036"/>
          </a:xfrm>
        </p:spPr>
      </p:pic>
      <p:sp>
        <p:nvSpPr>
          <p:cNvPr id="4" name="Espace réservé du texte 3">
            <a:extLst>
              <a:ext uri="{FF2B5EF4-FFF2-40B4-BE49-F238E27FC236}">
                <a16:creationId xmlns:a16="http://schemas.microsoft.com/office/drawing/2014/main" id="{CD01CFE7-E34B-F648-83C7-2DC40E76E763}"/>
              </a:ext>
            </a:extLst>
          </p:cNvPr>
          <p:cNvSpPr>
            <a:spLocks noGrp="1"/>
          </p:cNvSpPr>
          <p:nvPr>
            <p:ph type="body" sz="half" idx="2"/>
          </p:nvPr>
        </p:nvSpPr>
        <p:spPr/>
        <p:txBody>
          <a:bodyPr/>
          <a:lstStyle/>
          <a:p>
            <a:r>
              <a:rPr lang="fr-FR" dirty="0"/>
              <a:t>En multipliant les adresses IP permettant de relier un point à un autre de façon aléatoire et cryptée on rend la connexion difficilement traçable même si elle se trouve ralentie</a:t>
            </a:r>
          </a:p>
        </p:txBody>
      </p:sp>
    </p:spTree>
    <p:extLst>
      <p:ext uri="{BB962C8B-B14F-4D97-AF65-F5344CB8AC3E}">
        <p14:creationId xmlns:p14="http://schemas.microsoft.com/office/powerpoint/2010/main" val="323871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B86A1-2C90-0942-A9F8-E8E4115C7684}"/>
              </a:ext>
            </a:extLst>
          </p:cNvPr>
          <p:cNvSpPr>
            <a:spLocks noGrp="1"/>
          </p:cNvSpPr>
          <p:nvPr>
            <p:ph type="title"/>
          </p:nvPr>
        </p:nvSpPr>
        <p:spPr/>
        <p:txBody>
          <a:bodyPr/>
          <a:lstStyle/>
          <a:p>
            <a:r>
              <a:rPr lang="fr-FR" dirty="0" err="1"/>
              <a:t>Acceder</a:t>
            </a:r>
            <a:r>
              <a:rPr lang="fr-FR" dirty="0"/>
              <a:t> au </a:t>
            </a:r>
            <a:r>
              <a:rPr lang="fr-FR" dirty="0" err="1"/>
              <a:t>darknet</a:t>
            </a:r>
            <a:r>
              <a:rPr lang="fr-FR" dirty="0"/>
              <a:t> est-il légal?</a:t>
            </a:r>
          </a:p>
        </p:txBody>
      </p:sp>
      <p:sp>
        <p:nvSpPr>
          <p:cNvPr id="3" name="Espace réservé du contenu 2">
            <a:extLst>
              <a:ext uri="{FF2B5EF4-FFF2-40B4-BE49-F238E27FC236}">
                <a16:creationId xmlns:a16="http://schemas.microsoft.com/office/drawing/2014/main" id="{EA149C54-4CEB-DE4A-B384-D6B16DA9035F}"/>
              </a:ext>
            </a:extLst>
          </p:cNvPr>
          <p:cNvSpPr>
            <a:spLocks noGrp="1"/>
          </p:cNvSpPr>
          <p:nvPr>
            <p:ph idx="1"/>
          </p:nvPr>
        </p:nvSpPr>
        <p:spPr/>
        <p:txBody>
          <a:bodyPr/>
          <a:lstStyle/>
          <a:p>
            <a:pPr fontAlgn="base"/>
            <a:r>
              <a:rPr lang="fr-FR" dirty="0"/>
              <a:t>Il faut savoir que l’utilisation de TOR est totalement légale, ce qui est illégal, c’est uniquement ce que l’on y fait, comme pour les logiciels de partage en </a:t>
            </a:r>
            <a:r>
              <a:rPr lang="fr-FR" dirty="0" err="1"/>
              <a:t>peer</a:t>
            </a:r>
            <a:r>
              <a:rPr lang="fr-FR" dirty="0"/>
              <a:t> to </a:t>
            </a:r>
            <a:r>
              <a:rPr lang="fr-FR" dirty="0" err="1"/>
              <a:t>peer</a:t>
            </a:r>
            <a:r>
              <a:rPr lang="fr-FR" dirty="0"/>
              <a:t>.</a:t>
            </a:r>
          </a:p>
          <a:p>
            <a:pPr fontAlgn="base"/>
            <a:r>
              <a:rPr lang="fr-FR" b="1" dirty="0"/>
              <a:t>TOR permet aux journalistes de s’exprimer librement dans le </a:t>
            </a:r>
            <a:r>
              <a:rPr lang="fr-FR" b="1" dirty="0" err="1"/>
              <a:t>Darknet</a:t>
            </a:r>
            <a:r>
              <a:rPr lang="fr-FR" dirty="0"/>
              <a:t> et de protéger leur vie privée. Il permet aussi de contourner le blocage de certains sites dans certains pays. Néanmoins, il a été rapidement détourné de cet objectif et est devenu le support de nombreuses activités illégales comme la pédopornographie, le trafic de drogue, d’armes ou de contrefaçons via des sites de marché noir.</a:t>
            </a:r>
          </a:p>
          <a:p>
            <a:pPr fontAlgn="base"/>
            <a:r>
              <a:rPr lang="fr-FR" dirty="0"/>
              <a:t>Les échanges monétaires se passent généralement en bitcoins, une monnaie permettant à celui qui s’en sert de rester anonyme. </a:t>
            </a:r>
          </a:p>
          <a:p>
            <a:endParaRPr lang="fr-FR" dirty="0"/>
          </a:p>
        </p:txBody>
      </p:sp>
    </p:spTree>
    <p:extLst>
      <p:ext uri="{BB962C8B-B14F-4D97-AF65-F5344CB8AC3E}">
        <p14:creationId xmlns:p14="http://schemas.microsoft.com/office/powerpoint/2010/main" val="50009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7B81D-2C15-734A-8012-454C0B08C525}"/>
              </a:ext>
            </a:extLst>
          </p:cNvPr>
          <p:cNvSpPr>
            <a:spLocks noGrp="1"/>
          </p:cNvSpPr>
          <p:nvPr>
            <p:ph type="title"/>
          </p:nvPr>
        </p:nvSpPr>
        <p:spPr/>
        <p:txBody>
          <a:bodyPr/>
          <a:lstStyle/>
          <a:p>
            <a:r>
              <a:rPr lang="fr-FR" dirty="0"/>
              <a:t>quiz</a:t>
            </a:r>
          </a:p>
        </p:txBody>
      </p:sp>
      <p:sp>
        <p:nvSpPr>
          <p:cNvPr id="3" name="Espace réservé du contenu 2">
            <a:extLst>
              <a:ext uri="{FF2B5EF4-FFF2-40B4-BE49-F238E27FC236}">
                <a16:creationId xmlns:a16="http://schemas.microsoft.com/office/drawing/2014/main" id="{26E443CD-9BAC-3E4C-BBCF-A10BAEB2BBB3}"/>
              </a:ext>
            </a:extLst>
          </p:cNvPr>
          <p:cNvSpPr>
            <a:spLocks noGrp="1"/>
          </p:cNvSpPr>
          <p:nvPr>
            <p:ph idx="1"/>
          </p:nvPr>
        </p:nvSpPr>
        <p:spPr/>
        <p:txBody>
          <a:bodyPr>
            <a:normAutofit fontScale="92500" lnSpcReduction="20000"/>
          </a:bodyPr>
          <a:lstStyle/>
          <a:p>
            <a:r>
              <a:rPr lang="fr-FR" dirty="0"/>
              <a:t>Accéder au </a:t>
            </a:r>
            <a:r>
              <a:rPr lang="fr-FR" dirty="0" err="1"/>
              <a:t>darknet</a:t>
            </a:r>
            <a:r>
              <a:rPr lang="fr-FR" dirty="0"/>
              <a:t> est-il illégal ?</a:t>
            </a:r>
          </a:p>
          <a:p>
            <a:pPr marL="0" indent="0">
              <a:buNone/>
            </a:pPr>
            <a:r>
              <a:rPr lang="fr-FR" dirty="0"/>
              <a:t>			Non !</a:t>
            </a:r>
          </a:p>
          <a:p>
            <a:r>
              <a:rPr lang="fr-FR" dirty="0"/>
              <a:t>Citez 3 choses que l’on trouve sur le </a:t>
            </a:r>
            <a:r>
              <a:rPr lang="fr-FR" dirty="0" err="1"/>
              <a:t>Darknet</a:t>
            </a:r>
            <a:r>
              <a:rPr lang="fr-FR" dirty="0"/>
              <a:t> et qui sont illégales ?</a:t>
            </a:r>
          </a:p>
          <a:p>
            <a:pPr marL="0" indent="0">
              <a:buNone/>
            </a:pPr>
            <a:r>
              <a:rPr lang="fr-FR" dirty="0"/>
              <a:t>			</a:t>
            </a:r>
            <a:r>
              <a:rPr lang="fr-FR" dirty="0">
                <a:hlinkClick r:id="rId2" action="ppaction://hlinksldjump"/>
              </a:rPr>
              <a:t>Retour Liste page 4</a:t>
            </a:r>
            <a:endParaRPr lang="fr-FR" dirty="0"/>
          </a:p>
          <a:p>
            <a:r>
              <a:rPr lang="fr-FR" dirty="0"/>
              <a:t>Qu’est ce que TOR ?</a:t>
            </a:r>
          </a:p>
          <a:p>
            <a:pPr marL="0" indent="0">
              <a:buNone/>
            </a:pPr>
            <a:r>
              <a:rPr lang="fr-FR" dirty="0"/>
              <a:t>			Un navigateur permettant d’accéder au </a:t>
            </a:r>
            <a:r>
              <a:rPr lang="fr-FR" dirty="0" err="1"/>
              <a:t>Darknet</a:t>
            </a:r>
            <a:endParaRPr lang="fr-FR" dirty="0"/>
          </a:p>
          <a:p>
            <a:r>
              <a:rPr lang="fr-FR" dirty="0"/>
              <a:t>Quel est le symbole de TOR ?</a:t>
            </a:r>
          </a:p>
          <a:p>
            <a:pPr marL="0" indent="0">
              <a:buNone/>
            </a:pPr>
            <a:r>
              <a:rPr lang="fr-FR" dirty="0"/>
              <a:t>			Un oignon</a:t>
            </a:r>
          </a:p>
          <a:p>
            <a:r>
              <a:rPr lang="fr-FR" dirty="0"/>
              <a:t>Quelle monnaie est principalement utilisée sur le </a:t>
            </a:r>
            <a:r>
              <a:rPr lang="fr-FR" dirty="0" err="1"/>
              <a:t>Darknet</a:t>
            </a:r>
            <a:r>
              <a:rPr lang="fr-FR" dirty="0"/>
              <a:t> ?</a:t>
            </a:r>
          </a:p>
          <a:p>
            <a:pPr marL="0" indent="0">
              <a:buNone/>
            </a:pPr>
            <a:r>
              <a:rPr lang="fr-FR" dirty="0"/>
              <a:t>			Bitcoin</a:t>
            </a:r>
          </a:p>
          <a:p>
            <a:pPr marL="0" indent="0">
              <a:buNone/>
            </a:pPr>
            <a:endParaRPr lang="fr-FR" dirty="0"/>
          </a:p>
          <a:p>
            <a:pPr marL="0" indent="0">
              <a:buNone/>
            </a:pPr>
            <a:endParaRPr lang="fr-FR" dirty="0"/>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11475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80C3B-A5A5-904F-8B8C-87EB21676900}"/>
              </a:ext>
            </a:extLst>
          </p:cNvPr>
          <p:cNvSpPr>
            <a:spLocks noGrp="1"/>
          </p:cNvSpPr>
          <p:nvPr>
            <p:ph type="title"/>
          </p:nvPr>
        </p:nvSpPr>
        <p:spPr/>
        <p:txBody>
          <a:bodyPr/>
          <a:lstStyle/>
          <a:p>
            <a:r>
              <a:rPr lang="fr-FR" dirty="0"/>
              <a:t>sources</a:t>
            </a:r>
          </a:p>
        </p:txBody>
      </p:sp>
      <p:sp>
        <p:nvSpPr>
          <p:cNvPr id="3" name="Espace réservé du contenu 2">
            <a:extLst>
              <a:ext uri="{FF2B5EF4-FFF2-40B4-BE49-F238E27FC236}">
                <a16:creationId xmlns:a16="http://schemas.microsoft.com/office/drawing/2014/main" id="{E26067B3-90DA-994D-8854-E85585E931B8}"/>
              </a:ext>
            </a:extLst>
          </p:cNvPr>
          <p:cNvSpPr>
            <a:spLocks noGrp="1"/>
          </p:cNvSpPr>
          <p:nvPr>
            <p:ph idx="1"/>
          </p:nvPr>
        </p:nvSpPr>
        <p:spPr/>
        <p:txBody>
          <a:bodyPr>
            <a:normAutofit/>
          </a:bodyPr>
          <a:lstStyle/>
          <a:p>
            <a:r>
              <a:rPr lang="fr-FR" sz="2400" dirty="0">
                <a:hlinkClick r:id="rId2"/>
              </a:rPr>
              <a:t>https://h5ckfun.info</a:t>
            </a:r>
            <a:endParaRPr lang="fr-FR" sz="2400" dirty="0"/>
          </a:p>
          <a:p>
            <a:r>
              <a:rPr lang="fr-FR" sz="2400" dirty="0">
                <a:hlinkClick r:id="rId3"/>
              </a:rPr>
              <a:t>https://www.web-geek.fr/</a:t>
            </a:r>
            <a:endParaRPr lang="fr-FR" sz="2400" dirty="0"/>
          </a:p>
          <a:p>
            <a:r>
              <a:rPr lang="fr-FR" sz="2400" dirty="0">
                <a:hlinkClick r:id="rId4"/>
              </a:rPr>
              <a:t>https://www.funinformatique.com/</a:t>
            </a:r>
            <a:r>
              <a:rPr lang="fr-FR" sz="2400" dirty="0"/>
              <a:t> </a:t>
            </a:r>
          </a:p>
          <a:p>
            <a:r>
              <a:rPr lang="fr-FR" sz="2400" dirty="0">
                <a:hlinkClick r:id="rId5"/>
              </a:rPr>
              <a:t>https://www.liberation.fr/</a:t>
            </a:r>
            <a:endParaRPr lang="fr-FR" sz="2400" dirty="0"/>
          </a:p>
          <a:p>
            <a:r>
              <a:rPr lang="fr-FR" sz="2400" dirty="0">
                <a:hlinkClick r:id="rId6"/>
              </a:rPr>
              <a:t>https://www.wikipedia.fr/</a:t>
            </a:r>
            <a:r>
              <a:rPr lang="fr-FR" sz="2400" dirty="0"/>
              <a:t> </a:t>
            </a:r>
          </a:p>
        </p:txBody>
      </p:sp>
    </p:spTree>
    <p:extLst>
      <p:ext uri="{BB962C8B-B14F-4D97-AF65-F5344CB8AC3E}">
        <p14:creationId xmlns:p14="http://schemas.microsoft.com/office/powerpoint/2010/main" val="3705393991"/>
      </p:ext>
    </p:extLst>
  </p:cSld>
  <p:clrMapOvr>
    <a:masterClrMapping/>
  </p:clrMapOvr>
</p:sld>
</file>

<file path=ppt/theme/theme1.xml><?xml version="1.0" encoding="utf-8"?>
<a:theme xmlns:a="http://schemas.openxmlformats.org/drawingml/2006/main" name="Badg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{DD7A091B-ADF8-8245-91E7-4434CDEC7E71}tf10001071</Template>
  <TotalTime>133</TotalTime>
  <Words>260</Words>
  <Application>Microsoft Office PowerPoint</Application>
  <PresentationFormat>Grand écran</PresentationFormat>
  <Paragraphs>57</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Gill Sans MT</vt:lpstr>
      <vt:lpstr>Impact</vt:lpstr>
      <vt:lpstr>Badge</vt:lpstr>
      <vt:lpstr>Le darknet vers les profondeurs de l’Internet </vt:lpstr>
      <vt:lpstr>sommaire</vt:lpstr>
      <vt:lpstr>Qu’est ce que le darknet ?</vt:lpstr>
      <vt:lpstr>Qu’est-ce qu’on trouve dans le Darknet ?</vt:lpstr>
      <vt:lpstr>TOR : Comment ça marche ?</vt:lpstr>
      <vt:lpstr>Acceder au darknet est-il légal?</vt:lpstr>
      <vt:lpstr>quiz</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darknet vers les profondeurs de l’Internet</dc:title>
  <dc:creator>Microsoft Office User</dc:creator>
  <cp:lastModifiedBy>Girod Florent</cp:lastModifiedBy>
  <cp:revision>15</cp:revision>
  <dcterms:created xsi:type="dcterms:W3CDTF">2019-11-25T19:05:37Z</dcterms:created>
  <dcterms:modified xsi:type="dcterms:W3CDTF">2019-11-26T14:32:06Z</dcterms:modified>
</cp:coreProperties>
</file>